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22"/>
  </p:notesMasterIdLst>
  <p:handoutMasterIdLst>
    <p:handoutMasterId r:id="rId23"/>
  </p:handoutMasterIdLst>
  <p:sldIdLst>
    <p:sldId id="728" r:id="rId2"/>
    <p:sldId id="893" r:id="rId3"/>
    <p:sldId id="904" r:id="rId4"/>
    <p:sldId id="905" r:id="rId5"/>
    <p:sldId id="803" r:id="rId6"/>
    <p:sldId id="735" r:id="rId7"/>
    <p:sldId id="906" r:id="rId8"/>
    <p:sldId id="897" r:id="rId9"/>
    <p:sldId id="902" r:id="rId10"/>
    <p:sldId id="812" r:id="rId11"/>
    <p:sldId id="874" r:id="rId12"/>
    <p:sldId id="840" r:id="rId13"/>
    <p:sldId id="908" r:id="rId14"/>
    <p:sldId id="876" r:id="rId15"/>
    <p:sldId id="877" r:id="rId16"/>
    <p:sldId id="879" r:id="rId17"/>
    <p:sldId id="898" r:id="rId18"/>
    <p:sldId id="881" r:id="rId19"/>
    <p:sldId id="896" r:id="rId20"/>
    <p:sldId id="887" r:id="rId21"/>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D60093"/>
    <a:srgbClr val="FF0000"/>
    <a:srgbClr val="993366"/>
    <a:srgbClr val="DBF040"/>
    <a:srgbClr val="E8E308"/>
    <a:srgbClr val="186249"/>
    <a:srgbClr val="187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21108"/>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7" d="100"/>
          <a:sy n="57" d="100"/>
        </p:scale>
        <p:origin x="-1836"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1750" y="9525"/>
            <a:ext cx="3000375" cy="4286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31838" eaLnBrk="0" hangingPunct="0">
              <a:defRPr sz="1000" i="1"/>
            </a:lvl1pPr>
          </a:lstStyle>
          <a:p>
            <a:pPr>
              <a:defRPr/>
            </a:pPr>
            <a:endParaRPr lang="en-GB"/>
          </a:p>
        </p:txBody>
      </p:sp>
      <p:sp>
        <p:nvSpPr>
          <p:cNvPr id="3075" name="Rectangle 3"/>
          <p:cNvSpPr>
            <a:spLocks noGrp="1" noChangeArrowheads="1"/>
          </p:cNvSpPr>
          <p:nvPr>
            <p:ph type="dt" sz="quarter" idx="1"/>
          </p:nvPr>
        </p:nvSpPr>
        <p:spPr bwMode="auto">
          <a:xfrm>
            <a:off x="3889375" y="9525"/>
            <a:ext cx="3000375" cy="4286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31838" eaLnBrk="0" hangingPunct="0">
              <a:defRPr sz="1000" i="1"/>
            </a:lvl1pPr>
          </a:lstStyle>
          <a:p>
            <a:pPr>
              <a:defRPr/>
            </a:pPr>
            <a:endParaRPr lang="en-GB"/>
          </a:p>
        </p:txBody>
      </p:sp>
      <p:sp>
        <p:nvSpPr>
          <p:cNvPr id="3076" name="Rectangle 4"/>
          <p:cNvSpPr>
            <a:spLocks noGrp="1" noChangeArrowheads="1"/>
          </p:cNvSpPr>
          <p:nvPr>
            <p:ph type="ftr" sz="quarter" idx="2"/>
          </p:nvPr>
        </p:nvSpPr>
        <p:spPr bwMode="auto">
          <a:xfrm>
            <a:off x="-31750" y="8858250"/>
            <a:ext cx="3000375" cy="4286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31838" eaLnBrk="0" hangingPunct="0">
              <a:defRPr sz="1000" i="1"/>
            </a:lvl1pPr>
          </a:lstStyle>
          <a:p>
            <a:pPr>
              <a:defRPr/>
            </a:pPr>
            <a:endParaRPr lang="en-GB"/>
          </a:p>
        </p:txBody>
      </p:sp>
      <p:sp>
        <p:nvSpPr>
          <p:cNvPr id="3077" name="Rectangle 5"/>
          <p:cNvSpPr>
            <a:spLocks noGrp="1" noChangeArrowheads="1"/>
          </p:cNvSpPr>
          <p:nvPr>
            <p:ph type="sldNum" sz="quarter" idx="3"/>
          </p:nvPr>
        </p:nvSpPr>
        <p:spPr bwMode="auto">
          <a:xfrm>
            <a:off x="3889375" y="8858250"/>
            <a:ext cx="3000375" cy="4286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31838" eaLnBrk="0" hangingPunct="0">
              <a:defRPr sz="1000" i="1"/>
            </a:lvl1pPr>
          </a:lstStyle>
          <a:p>
            <a:pPr>
              <a:defRPr/>
            </a:pPr>
            <a:fld id="{040BDD8F-C4F3-4912-84D6-2C32E17F120F}" type="slidenum">
              <a:rPr lang="en-GB"/>
              <a:pPr>
                <a:defRPr/>
              </a:pPr>
              <a:t>‹#›</a:t>
            </a:fld>
            <a:endParaRPr lang="en-GB"/>
          </a:p>
        </p:txBody>
      </p:sp>
    </p:spTree>
    <p:extLst>
      <p:ext uri="{BB962C8B-B14F-4D97-AF65-F5344CB8AC3E}">
        <p14:creationId xmlns:p14="http://schemas.microsoft.com/office/powerpoint/2010/main" val="12435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58606"/>
      </p:ext>
    </p:extLst>
  </p:cSld>
  <p:clrMap bg1="lt1" tx1="dk1" bg2="lt2" tx2="dk2" accent1="accent1" accent2="accent2" accent3="accent3" accent4="accent4" accent5="accent5" accent6="accent6" hlink="hlink" folHlink="folHlink"/>
  <p:notesStyle>
    <a:lvl1pPr algn="l" defTabSz="762000" rtl="0" fontAlgn="base">
      <a:spcBef>
        <a:spcPct val="30000"/>
      </a:spcBef>
      <a:spcAft>
        <a:spcPct val="0"/>
      </a:spcAft>
      <a:defRPr sz="1200" kern="1200">
        <a:solidFill>
          <a:schemeClr val="tx1"/>
        </a:solidFill>
        <a:latin typeface="Times New Roman" pitchFamily="18" charset="0"/>
        <a:ea typeface="+mn-ea"/>
        <a:cs typeface="+mn-cs"/>
      </a:defRPr>
    </a:lvl1pPr>
    <a:lvl2pPr marL="457200" algn="l" defTabSz="762000" rtl="0" fontAlgn="base">
      <a:spcBef>
        <a:spcPct val="30000"/>
      </a:spcBef>
      <a:spcAft>
        <a:spcPct val="0"/>
      </a:spcAft>
      <a:defRPr sz="1200" kern="1200">
        <a:solidFill>
          <a:schemeClr val="tx1"/>
        </a:solidFill>
        <a:latin typeface="Times New Roman" pitchFamily="18" charset="0"/>
        <a:ea typeface="+mn-ea"/>
        <a:cs typeface="+mn-cs"/>
      </a:defRPr>
    </a:lvl2pPr>
    <a:lvl3pPr marL="914400" algn="l" defTabSz="762000" rtl="0" fontAlgn="base">
      <a:spcBef>
        <a:spcPct val="30000"/>
      </a:spcBef>
      <a:spcAft>
        <a:spcPct val="0"/>
      </a:spcAft>
      <a:defRPr sz="1200" kern="1200">
        <a:solidFill>
          <a:schemeClr val="tx1"/>
        </a:solidFill>
        <a:latin typeface="Times New Roman" pitchFamily="18" charset="0"/>
        <a:ea typeface="+mn-ea"/>
        <a:cs typeface="+mn-cs"/>
      </a:defRPr>
    </a:lvl3pPr>
    <a:lvl4pPr marL="1371600" algn="l" defTabSz="762000" rtl="0" fontAlgn="base">
      <a:spcBef>
        <a:spcPct val="30000"/>
      </a:spcBef>
      <a:spcAft>
        <a:spcPct val="0"/>
      </a:spcAft>
      <a:defRPr sz="1200" kern="1200">
        <a:solidFill>
          <a:schemeClr val="tx1"/>
        </a:solidFill>
        <a:latin typeface="Times New Roman" pitchFamily="18" charset="0"/>
        <a:ea typeface="+mn-ea"/>
        <a:cs typeface="+mn-cs"/>
      </a:defRPr>
    </a:lvl4pPr>
    <a:lvl5pPr marL="1828800" algn="l" defTabSz="762000"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5"/>
          </p:nvPr>
        </p:nvSpPr>
        <p:spPr>
          <a:xfrm>
            <a:off x="3884489" y="8830612"/>
            <a:ext cx="2971907" cy="464299"/>
          </a:xfrm>
          <a:prstGeom prst="rect">
            <a:avLst/>
          </a:prstGeom>
          <a:ln/>
        </p:spPr>
        <p:txBody>
          <a:bodyPr/>
          <a:lstStyle/>
          <a:p>
            <a:fld id="{430EECC5-02EB-4A1E-A97F-FBB7F0A68AE3}" type="slidenum">
              <a:rPr lang="en-GB"/>
              <a:pPr/>
              <a:t>14</a:t>
            </a:fld>
            <a:endParaRPr lang="en-GB"/>
          </a:p>
        </p:txBody>
      </p:sp>
      <p:sp>
        <p:nvSpPr>
          <p:cNvPr id="1146882" name="Rectangle 2"/>
          <p:cNvSpPr>
            <a:spLocks noGrp="1" noRot="1" noChangeAspect="1" noChangeArrowheads="1" noTextEdit="1"/>
          </p:cNvSpPr>
          <p:nvPr>
            <p:ph type="sldImg"/>
          </p:nvPr>
        </p:nvSpPr>
        <p:spPr>
          <a:xfrm>
            <a:off x="910979" y="708354"/>
            <a:ext cx="5036043" cy="3504566"/>
          </a:xfrm>
          <a:prstGeom prst="rect">
            <a:avLst/>
          </a:prstGeom>
          <a:ln/>
        </p:spPr>
      </p:sp>
      <p:sp>
        <p:nvSpPr>
          <p:cNvPr id="1146883" name="Rectangle 3"/>
          <p:cNvSpPr>
            <a:spLocks noGrp="1" noChangeArrowheads="1"/>
          </p:cNvSpPr>
          <p:nvPr>
            <p:ph type="body" idx="1"/>
          </p:nvPr>
        </p:nvSpPr>
        <p:spPr>
          <a:xfrm>
            <a:off x="919312" y="4433371"/>
            <a:ext cx="5019377" cy="4161302"/>
          </a:xfrm>
          <a:prstGeom prst="rect">
            <a:avLst/>
          </a:pr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xfrm>
            <a:off x="3884489" y="8830612"/>
            <a:ext cx="2971907" cy="464299"/>
          </a:xfrm>
          <a:prstGeom prst="rect">
            <a:avLst/>
          </a:prstGeom>
          <a:noFill/>
        </p:spPr>
        <p:txBody>
          <a:bodyPr/>
          <a:lstStyle/>
          <a:p>
            <a:fld id="{40D853AD-F1B6-45BA-84A0-824AB0FDA55E}" type="slidenum">
              <a:rPr lang="en-GB"/>
              <a:pPr/>
              <a:t>19</a:t>
            </a:fld>
            <a:endParaRPr lang="en-GB"/>
          </a:p>
        </p:txBody>
      </p:sp>
      <p:sp>
        <p:nvSpPr>
          <p:cNvPr id="75779" name="Rectangle 2"/>
          <p:cNvSpPr>
            <a:spLocks noGrp="1" noRot="1" noChangeAspect="1" noChangeArrowheads="1" noTextEdit="1"/>
          </p:cNvSpPr>
          <p:nvPr>
            <p:ph type="sldImg"/>
          </p:nvPr>
        </p:nvSpPr>
        <p:spPr>
          <a:xfrm>
            <a:off x="1092200" y="708025"/>
            <a:ext cx="4672013" cy="3503613"/>
          </a:xfrm>
          <a:prstGeom prst="rect">
            <a:avLst/>
          </a:prstGeom>
          <a:ln/>
        </p:spPr>
      </p:sp>
      <p:sp>
        <p:nvSpPr>
          <p:cNvPr id="75780" name="Rectangle 3"/>
          <p:cNvSpPr>
            <a:spLocks noGrp="1" noChangeArrowheads="1"/>
          </p:cNvSpPr>
          <p:nvPr>
            <p:ph type="body" idx="1"/>
          </p:nvPr>
        </p:nvSpPr>
        <p:spPr>
          <a:xfrm>
            <a:off x="919312" y="4433372"/>
            <a:ext cx="5019377" cy="4161302"/>
          </a:xfrm>
          <a:prstGeom prst="rect">
            <a:avLst/>
          </a:prstGeo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27017" y="699425"/>
            <a:ext cx="5005571" cy="3483732"/>
          </a:xfrm>
          <a:prstGeom prst="rect">
            <a:avLst/>
          </a:prstGeom>
          <a:noFill/>
          <a:ln/>
        </p:spPr>
      </p:sp>
      <p:sp>
        <p:nvSpPr>
          <p:cNvPr id="44035" name="Rectangle 3"/>
          <p:cNvSpPr>
            <a:spLocks noGrp="1" noChangeArrowheads="1"/>
          </p:cNvSpPr>
          <p:nvPr>
            <p:ph type="body" idx="1"/>
          </p:nvPr>
        </p:nvSpPr>
        <p:spPr>
          <a:xfrm>
            <a:off x="685480" y="4415530"/>
            <a:ext cx="5487041" cy="4182117"/>
          </a:xfrm>
          <a:prstGeom prst="rect">
            <a:avLst/>
          </a:prstGeo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263650" y="811213"/>
            <a:ext cx="4332288" cy="3249612"/>
          </a:xfrm>
          <a:prstGeom prst="rect">
            <a:avLst/>
          </a:prstGeo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12813" y="4430713"/>
            <a:ext cx="5032375" cy="4202112"/>
          </a:xfrm>
          <a:prstGeom prst="rect">
            <a:avLst/>
          </a:prstGeom>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Ro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88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25414" y="697938"/>
            <a:ext cx="5007174" cy="3485220"/>
          </a:xfrm>
          <a:prstGeom prst="rect">
            <a:avLst/>
          </a:prstGeom>
          <a:ln/>
        </p:spPr>
      </p:sp>
      <p:sp>
        <p:nvSpPr>
          <p:cNvPr id="50179" name="Rectangle 3"/>
          <p:cNvSpPr>
            <a:spLocks noGrp="1" noChangeArrowheads="1"/>
          </p:cNvSpPr>
          <p:nvPr>
            <p:ph type="body" idx="1"/>
          </p:nvPr>
        </p:nvSpPr>
        <p:spPr>
          <a:xfrm>
            <a:off x="685480" y="4418504"/>
            <a:ext cx="5487041" cy="4180630"/>
          </a:xfrm>
          <a:prstGeom prst="rect">
            <a:avLst/>
          </a:prstGeom>
          <a:noFill/>
          <a:ln/>
        </p:spPr>
        <p:txBody>
          <a:bodyPr/>
          <a:lstStyle/>
          <a:p>
            <a:endParaRPr lang="en-US" sz="1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2BB7A7-792C-4873-B51F-30DE8B2150B0}" type="slidenum">
              <a:rPr lang="en-GB"/>
              <a:pPr eaLnBrk="1" hangingPunct="1"/>
              <a:t>12</a:t>
            </a:fld>
            <a:endParaRPr lang="en-GB"/>
          </a:p>
        </p:txBody>
      </p:sp>
      <p:sp>
        <p:nvSpPr>
          <p:cNvPr id="57347" name="Rectangle 2"/>
          <p:cNvSpPr>
            <a:spLocks noGrp="1" noRot="1" noChangeAspect="1" noChangeArrowheads="1" noTextEdit="1"/>
          </p:cNvSpPr>
          <p:nvPr>
            <p:ph type="sldImg"/>
          </p:nvPr>
        </p:nvSpPr>
        <p:spPr bwMode="auto">
          <a:xfrm>
            <a:off x="1106488" y="696913"/>
            <a:ext cx="4645025" cy="3484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7348" name="Rectangle 3"/>
          <p:cNvSpPr>
            <a:spLocks noGrp="1" noChangeArrowheads="1"/>
          </p:cNvSpPr>
          <p:nvPr>
            <p:ph type="body" idx="1"/>
          </p:nvPr>
        </p:nvSpPr>
        <p:spPr bwMode="auto">
          <a:xfrm>
            <a:off x="685800" y="4414838"/>
            <a:ext cx="548640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Reporting guidelines are statements that provide advice on how to report research methods and findings. Usually in the form of a checklist, flow diagram or explicit text, they specify a minimum set of items required for a clear and transparent account of what was done and what was found in a research study, reflecting in particular issues that might introduce bias into the research. </a:t>
            </a:r>
            <a:br>
              <a:rPr lang="en-GB" smtClean="0"/>
            </a:br>
            <a:r>
              <a:rPr lang="en-GB" smtClean="0"/>
              <a:t>Most widely recognised guidelines are based on the available evidence and reflect consensus opinion of experts in a particular field, including research methodologists and journal editors. </a:t>
            </a:r>
            <a:br>
              <a:rPr lang="en-GB" smtClean="0"/>
            </a:br>
            <a:r>
              <a:rPr lang="en-GB" smtClean="0"/>
              <a:t>Reporting guidelines complement advice on scientific writing, which concentrates on the basic writing principles and styles of research reports and publications, and journals' instructions to authors. </a:t>
            </a:r>
            <a:br>
              <a:rPr lang="en-GB" smtClean="0"/>
            </a:br>
            <a:endParaRPr lang="en-GB" smtClean="0"/>
          </a:p>
          <a:p>
            <a:r>
              <a:rPr lang="en-GB" smtClean="0"/>
              <a:t>There is quite a lot of guidance in the literature on how to report research or specific aspects of research but the most valuable are RG developed by groups of experts with participation of methodologist and journal editors that are based on available evidence and consensus agreement.</a:t>
            </a:r>
          </a:p>
          <a:p>
            <a:endParaRPr lang="en-GB" smtClean="0"/>
          </a:p>
          <a:p>
            <a:r>
              <a:rPr lang="en-GB" smtClean="0"/>
              <a:t>Growing evidence shows that the use of RG leads to the Improved accuracy and transparency of publications </a:t>
            </a:r>
          </a:p>
          <a:p>
            <a:endParaRPr lang="en-GB" smtClean="0"/>
          </a:p>
          <a:p>
            <a:r>
              <a:rPr lang="en-GB" smtClean="0"/>
              <a:t>Reports that comply with RG are easier to appraise for research quality and relevance</a:t>
            </a:r>
          </a:p>
          <a:p>
            <a:endParaRPr lang="en-GB" smtClean="0"/>
          </a:p>
          <a:p>
            <a:r>
              <a:rPr lang="en-GB" smtClean="0"/>
              <a:t>Clear reporting can also improve the efficiency of literature searches and ability to find requested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xfrm>
            <a:off x="3883852" y="8829573"/>
            <a:ext cx="2972547" cy="465340"/>
          </a:xfrm>
          <a:prstGeom prst="rect">
            <a:avLst/>
          </a:prstGeom>
        </p:spPr>
        <p:txBody>
          <a:bodyPr/>
          <a:lstStyle/>
          <a:p>
            <a:pPr>
              <a:defRPr/>
            </a:pPr>
            <a:fld id="{0A602115-209F-4652-B97D-5CD173807C81}" type="slidenum">
              <a:rPr lang="en-GB" smtClean="0"/>
              <a:pPr>
                <a:defRPr/>
              </a:pPr>
              <a:t>13</a:t>
            </a:fld>
            <a:endParaRPr lang="en-GB" smtClean="0"/>
          </a:p>
        </p:txBody>
      </p:sp>
      <p:sp>
        <p:nvSpPr>
          <p:cNvPr id="83971" name="Rectangle 2"/>
          <p:cNvSpPr>
            <a:spLocks noChangeArrowheads="1" noTextEdit="1"/>
          </p:cNvSpPr>
          <p:nvPr>
            <p:ph type="sldImg"/>
          </p:nvPr>
        </p:nvSpPr>
        <p:spPr>
          <a:xfrm>
            <a:off x="1419225" y="909638"/>
            <a:ext cx="4016375" cy="3011487"/>
          </a:xfrm>
          <a:prstGeom prst="rect">
            <a:avLst/>
          </a:prstGeom>
          <a:ln cap="flat"/>
        </p:spPr>
      </p:sp>
      <p:sp>
        <p:nvSpPr>
          <p:cNvPr id="83972" name="Rectangle 3"/>
          <p:cNvSpPr>
            <a:spLocks noGrp="1" noChangeArrowheads="1"/>
          </p:cNvSpPr>
          <p:nvPr>
            <p:ph type="body" idx="1"/>
          </p:nvPr>
        </p:nvSpPr>
        <p:spPr>
          <a:xfrm>
            <a:off x="685480" y="4415530"/>
            <a:ext cx="5487041" cy="41836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57200" y="685800"/>
            <a:ext cx="8382000" cy="76200"/>
          </a:xfrm>
          <a:prstGeom prst="rect">
            <a:avLst/>
          </a:prstGeom>
          <a:solidFill>
            <a:srgbClr val="003366"/>
          </a:solidFill>
          <a:ln w="9525">
            <a:noFill/>
            <a:miter lim="800000"/>
            <a:headEnd/>
            <a:tailEnd/>
          </a:ln>
          <a:effectLst/>
        </p:spPr>
        <p:txBody>
          <a:bodyPr wrap="none" anchor="ctr"/>
          <a:lstStyle/>
          <a:p>
            <a:pPr>
              <a:defRPr/>
            </a:pPr>
            <a:endParaRPr lang="en-CA"/>
          </a:p>
        </p:txBody>
      </p:sp>
      <p:pic>
        <p:nvPicPr>
          <p:cNvPr id="5" name="Picture 17" descr="equator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6021388"/>
            <a:ext cx="15827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largeglobe washou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613" y="769938"/>
            <a:ext cx="5329237"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sm logo (300) lagr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5113" y="6092825"/>
            <a:ext cx="936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18" name="Rectangle 2"/>
          <p:cNvSpPr>
            <a:spLocks noGrp="1" noChangeArrowheads="1"/>
          </p:cNvSpPr>
          <p:nvPr>
            <p:ph type="ctrTitle"/>
          </p:nvPr>
        </p:nvSpPr>
        <p:spPr>
          <a:xfrm>
            <a:off x="685800" y="1728788"/>
            <a:ext cx="7772400" cy="1484312"/>
          </a:xfrm>
        </p:spPr>
        <p:txBody>
          <a:bodyPr/>
          <a:lstStyle>
            <a:lvl1pPr>
              <a:defRPr/>
            </a:lvl1pPr>
          </a:lstStyle>
          <a:p>
            <a:r>
              <a:rPr lang="en-GB"/>
              <a:t>The EQUATOR Network</a:t>
            </a:r>
            <a:br>
              <a:rPr lang="en-GB"/>
            </a:br>
            <a:r>
              <a:rPr lang="en-GB"/>
              <a:t>- Enhancing the QUAlity and Transparency Of health Research </a:t>
            </a:r>
          </a:p>
        </p:txBody>
      </p:sp>
      <p:sp>
        <p:nvSpPr>
          <p:cNvPr id="290819" name="Rectangle 3"/>
          <p:cNvSpPr>
            <a:spLocks noGrp="1" noChangeArrowheads="1"/>
          </p:cNvSpPr>
          <p:nvPr>
            <p:ph type="subTitle" idx="1"/>
          </p:nvPr>
        </p:nvSpPr>
        <p:spPr>
          <a:xfrm>
            <a:off x="1371600" y="3128963"/>
            <a:ext cx="6400800" cy="1752600"/>
          </a:xfrm>
        </p:spPr>
        <p:txBody>
          <a:bodyPr/>
          <a:lstStyle>
            <a:lvl1pPr marL="0" indent="0" algn="ctr">
              <a:buFont typeface="Wingdings" pitchFamily="2" charset="2"/>
              <a:buNone/>
              <a:defRPr sz="2600"/>
            </a:lvl1pPr>
          </a:lstStyle>
          <a:p>
            <a:endParaRPr lang="en-GB"/>
          </a:p>
          <a:p>
            <a:endParaRPr lang="en-GB"/>
          </a:p>
          <a:p>
            <a:r>
              <a:rPr lang="en-GB"/>
              <a:t>Iveta Simera</a:t>
            </a:r>
          </a:p>
        </p:txBody>
      </p:sp>
      <p:sp>
        <p:nvSpPr>
          <p:cNvPr id="8" name="Rectangle 4"/>
          <p:cNvSpPr>
            <a:spLocks noGrp="1" noChangeArrowheads="1"/>
          </p:cNvSpPr>
          <p:nvPr>
            <p:ph type="dt" sz="half" idx="10"/>
          </p:nvPr>
        </p:nvSpPr>
        <p:spPr/>
        <p:txBody>
          <a:bodyPr/>
          <a:lstStyle>
            <a:lvl1pPr>
              <a:defRPr/>
            </a:lvl1pPr>
          </a:lstStyle>
          <a:p>
            <a:fld id="{3042CBB7-0A9C-4D1A-9949-60066877D518}" type="datetime1">
              <a:rPr lang="en-US"/>
              <a:pPr/>
              <a:t>09/10/2012</a:t>
            </a:fld>
            <a:endParaRPr lang="en-GB"/>
          </a:p>
        </p:txBody>
      </p:sp>
      <p:sp>
        <p:nvSpPr>
          <p:cNvPr id="9" name="Rectangle 5"/>
          <p:cNvSpPr>
            <a:spLocks noGrp="1" noChangeArrowheads="1"/>
          </p:cNvSpPr>
          <p:nvPr>
            <p:ph type="ftr" sz="quarter" idx="11"/>
          </p:nvPr>
        </p:nvSpPr>
        <p:spPr>
          <a:xfrm>
            <a:off x="3124200" y="6329363"/>
            <a:ext cx="2895600" cy="457200"/>
          </a:xfrm>
        </p:spPr>
        <p:txBody>
          <a:bodyPr/>
          <a:lstStyle>
            <a:lvl1pPr>
              <a:defRPr/>
            </a:lvl1pPr>
          </a:lstStyle>
          <a:p>
            <a:endParaRPr lang="en-GB"/>
          </a:p>
        </p:txBody>
      </p:sp>
      <p:sp>
        <p:nvSpPr>
          <p:cNvPr id="10" name="Rectangle 6"/>
          <p:cNvSpPr>
            <a:spLocks noGrp="1" noChangeArrowheads="1"/>
          </p:cNvSpPr>
          <p:nvPr>
            <p:ph type="sldNum" sz="quarter" idx="12"/>
          </p:nvPr>
        </p:nvSpPr>
        <p:spPr>
          <a:xfrm>
            <a:off x="6553200" y="6248400"/>
            <a:ext cx="1905000" cy="457200"/>
          </a:xfrm>
        </p:spPr>
        <p:txBody>
          <a:bodyPr/>
          <a:lstStyle>
            <a:lvl1pPr algn="r">
              <a:defRPr>
                <a:latin typeface="Times New Roman" pitchFamily="18" charset="0"/>
              </a:defRPr>
            </a:lvl1pPr>
          </a:lstStyle>
          <a:p>
            <a:fld id="{DB4130A8-2FAD-43A4-B363-27411E0D35AA}" type="slidenum">
              <a:rPr lang="en-GB"/>
              <a:pPr/>
              <a:t>‹#›</a:t>
            </a:fld>
            <a:endParaRPr lang="en-GB"/>
          </a:p>
        </p:txBody>
      </p:sp>
    </p:spTree>
    <p:extLst>
      <p:ext uri="{BB962C8B-B14F-4D97-AF65-F5344CB8AC3E}">
        <p14:creationId xmlns:p14="http://schemas.microsoft.com/office/powerpoint/2010/main" val="48812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fld id="{109FDD83-AB7A-460D-A5E8-2206B5BD3ECB}" type="datetime1">
              <a:rPr lang="en-US"/>
              <a:pPr/>
              <a:t>09/10/2012</a:t>
            </a:fld>
            <a:endParaRPr lang="en-GB"/>
          </a:p>
        </p:txBody>
      </p:sp>
      <p:sp>
        <p:nvSpPr>
          <p:cNvPr id="5" name="Footer Placeholder 4"/>
          <p:cNvSpPr>
            <a:spLocks noGrp="1"/>
          </p:cNvSpPr>
          <p:nvPr>
            <p:ph type="ftr" sz="quarter" idx="11"/>
          </p:nvPr>
        </p:nvSpPr>
        <p:spPr>
          <a:xfrm>
            <a:off x="3124200" y="6400800"/>
            <a:ext cx="2895600" cy="457200"/>
          </a:xfrm>
        </p:spPr>
        <p:txBody>
          <a:bodyPr/>
          <a:lstStyle>
            <a:lvl1pPr>
              <a:defRPr>
                <a:solidFill>
                  <a:srgbClr val="7F7F7F"/>
                </a:solidFill>
                <a:cs typeface="Tahoma" pitchFamily="34" charset="0"/>
              </a:defRPr>
            </a:lvl1pPr>
          </a:lstStyle>
          <a:p>
            <a:endParaRPr lang="en-GB"/>
          </a:p>
        </p:txBody>
      </p:sp>
      <p:sp>
        <p:nvSpPr>
          <p:cNvPr id="6" name="Slide Number Placeholder 5"/>
          <p:cNvSpPr>
            <a:spLocks noGrp="1"/>
          </p:cNvSpPr>
          <p:nvPr>
            <p:ph type="sldNum" sz="quarter" idx="12"/>
          </p:nvPr>
        </p:nvSpPr>
        <p:spPr>
          <a:xfrm>
            <a:off x="8675688" y="6429375"/>
            <a:ext cx="468312" cy="357188"/>
          </a:xfrm>
        </p:spPr>
        <p:txBody>
          <a:bodyPr/>
          <a:lstStyle>
            <a:lvl1pPr>
              <a:defRPr smtClean="0">
                <a:solidFill>
                  <a:schemeClr val="bg1">
                    <a:lumMod val="50000"/>
                  </a:schemeClr>
                </a:solidFill>
                <a:latin typeface="+mn-lt"/>
              </a:defRPr>
            </a:lvl1pPr>
          </a:lstStyle>
          <a:p>
            <a:pPr>
              <a:defRPr/>
            </a:pPr>
            <a:fld id="{7536513A-54E9-4761-AE70-F4228F3E0D02}" type="slidenum">
              <a:rPr lang="en-GB"/>
              <a:pPr>
                <a:defRPr/>
              </a:pPr>
              <a:t>‹#›</a:t>
            </a:fld>
            <a:endParaRPr lang="en-GB" dirty="0"/>
          </a:p>
        </p:txBody>
      </p:sp>
    </p:spTree>
    <p:extLst>
      <p:ext uri="{BB962C8B-B14F-4D97-AF65-F5344CB8AC3E}">
        <p14:creationId xmlns:p14="http://schemas.microsoft.com/office/powerpoint/2010/main" val="370832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bwMode="auto">
          <a:xfrm>
            <a:off x="8675688" y="6429375"/>
            <a:ext cx="468312" cy="357188"/>
          </a:xfrm>
          <a:prstGeom prst="rect">
            <a:avLst/>
          </a:prstGeom>
          <a:noFill/>
          <a:ln w="9525">
            <a:noFill/>
            <a:miter lim="800000"/>
            <a:headEnd/>
            <a:tailEnd/>
          </a:ln>
          <a:effectLst/>
        </p:spPr>
        <p:txBody>
          <a:bodyPr/>
          <a:lstStyle>
            <a:lvl1pPr>
              <a:defRPr>
                <a:solidFill>
                  <a:schemeClr val="bg1">
                    <a:lumMod val="50000"/>
                  </a:schemeClr>
                </a:solidFill>
              </a:defRPr>
            </a:lvl1pPr>
          </a:lstStyle>
          <a:p>
            <a:pPr algn="ctr">
              <a:defRPr/>
            </a:pPr>
            <a:fld id="{EF3EFB0D-E7EA-462D-B1FB-C66E84851A5E}" type="slidenum">
              <a:rPr lang="en-GB" sz="1400" smtClean="0">
                <a:latin typeface="+mn-lt"/>
              </a:rPr>
              <a:pPr algn="ctr">
                <a:defRPr/>
              </a:pPr>
              <a:t>‹#›</a:t>
            </a:fld>
            <a:endParaRPr lang="en-GB" sz="1400" dirty="0" smtClean="0">
              <a:latin typeface="+mn-lt"/>
            </a:endParaRPr>
          </a:p>
        </p:txBody>
      </p:sp>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0612BF82-E7F5-4ADE-A07B-2D442FFA886F}" type="datetime1">
              <a:rPr lang="en-US"/>
              <a:pPr/>
              <a:t>09/10/2012</a:t>
            </a:fld>
            <a:endParaRPr lang="en-GB"/>
          </a:p>
        </p:txBody>
      </p:sp>
      <p:sp>
        <p:nvSpPr>
          <p:cNvPr id="6" name="Footer Placeholder 4"/>
          <p:cNvSpPr>
            <a:spLocks noGrp="1"/>
          </p:cNvSpPr>
          <p:nvPr>
            <p:ph type="ftr" sz="quarter" idx="11"/>
          </p:nvPr>
        </p:nvSpPr>
        <p:spPr>
          <a:xfrm>
            <a:off x="3071813" y="6329363"/>
            <a:ext cx="2895600" cy="457200"/>
          </a:xfrm>
        </p:spPr>
        <p:txBody>
          <a:bodyPr/>
          <a:lstStyle>
            <a:lvl1pPr>
              <a:defRPr>
                <a:solidFill>
                  <a:srgbClr val="7F7F7F"/>
                </a:solidFill>
                <a:cs typeface="Tahoma" pitchFamily="34" charset="0"/>
              </a:defRPr>
            </a:lvl1pPr>
          </a:lstStyle>
          <a:p>
            <a:endParaRPr lang="en-US"/>
          </a:p>
        </p:txBody>
      </p:sp>
    </p:spTree>
    <p:extLst>
      <p:ext uri="{BB962C8B-B14F-4D97-AF65-F5344CB8AC3E}">
        <p14:creationId xmlns:p14="http://schemas.microsoft.com/office/powerpoint/2010/main" val="2910231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628775"/>
            <a:ext cx="77724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289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F1AEDE4-A04A-4CF7-A116-EAF92950CA31}" type="datetime1">
              <a:rPr lang="en-US"/>
              <a:pPr/>
              <a:t>09/10/2012</a:t>
            </a:fld>
            <a:endParaRPr lang="en-GB"/>
          </a:p>
        </p:txBody>
      </p:sp>
      <p:sp>
        <p:nvSpPr>
          <p:cNvPr id="289797" name="Rectangle 5"/>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itchFamily="34" charset="0"/>
              </a:defRPr>
            </a:lvl1pPr>
          </a:lstStyle>
          <a:p>
            <a:endParaRPr lang="en-GB"/>
          </a:p>
        </p:txBody>
      </p:sp>
      <p:sp>
        <p:nvSpPr>
          <p:cNvPr id="289798" name="Rectangle 6"/>
          <p:cNvSpPr>
            <a:spLocks noGrp="1" noChangeArrowheads="1"/>
          </p:cNvSpPr>
          <p:nvPr>
            <p:ph type="sldNum" sz="quarter" idx="4"/>
          </p:nvPr>
        </p:nvSpPr>
        <p:spPr bwMode="auto">
          <a:xfrm>
            <a:off x="363537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itchFamily="34" charset="0"/>
              </a:defRPr>
            </a:lvl1pPr>
          </a:lstStyle>
          <a:p>
            <a:fld id="{6C1C1609-2225-4B29-9361-1483080B0892}" type="slidenum">
              <a:rPr lang="en-GB"/>
              <a:pPr/>
              <a:t>‹#›</a:t>
            </a:fld>
            <a:endParaRPr lang="en-GB"/>
          </a:p>
        </p:txBody>
      </p:sp>
      <p:sp>
        <p:nvSpPr>
          <p:cNvPr id="289800" name="Rectangle 8"/>
          <p:cNvSpPr>
            <a:spLocks noChangeArrowheads="1"/>
          </p:cNvSpPr>
          <p:nvPr/>
        </p:nvSpPr>
        <p:spPr bwMode="auto">
          <a:xfrm>
            <a:off x="179388" y="1412875"/>
            <a:ext cx="8839200" cy="76200"/>
          </a:xfrm>
          <a:prstGeom prst="rect">
            <a:avLst/>
          </a:prstGeom>
          <a:gradFill rotWithShape="1">
            <a:gsLst>
              <a:gs pos="0">
                <a:srgbClr val="003366"/>
              </a:gs>
              <a:gs pos="100000">
                <a:srgbClr val="187A40"/>
              </a:gs>
            </a:gsLst>
            <a:lin ang="0" scaled="1"/>
          </a:gradFill>
          <a:ln w="9525">
            <a:noFill/>
            <a:miter lim="800000"/>
            <a:headEnd/>
            <a:tailEnd/>
          </a:ln>
          <a:effectLst/>
        </p:spPr>
        <p:txBody>
          <a:bodyPr wrap="none" anchor="ctr"/>
          <a:lstStyle/>
          <a:p>
            <a:pPr>
              <a:defRPr/>
            </a:pPr>
            <a:endParaRPr lang="en-CA"/>
          </a:p>
        </p:txBody>
      </p:sp>
      <p:pic>
        <p:nvPicPr>
          <p:cNvPr id="1032" name="Picture 14" descr="equator_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8598" b="-1869"/>
          <a:stretch>
            <a:fillRect/>
          </a:stretch>
        </p:blipFill>
        <p:spPr bwMode="auto">
          <a:xfrm>
            <a:off x="179388" y="6357938"/>
            <a:ext cx="1152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7" descr="largeglobe_300dpi"/>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12088" y="5516563"/>
            <a:ext cx="11763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Lst>
  <p:hf hdr="0" dt="0"/>
  <p:txStyles>
    <p:titleStyle>
      <a:lvl1pPr algn="ctr" rtl="0" eaLnBrk="0" fontAlgn="base" hangingPunct="0">
        <a:spcBef>
          <a:spcPct val="0"/>
        </a:spcBef>
        <a:spcAft>
          <a:spcPct val="0"/>
        </a:spcAft>
        <a:defRPr sz="3200" b="1">
          <a:solidFill>
            <a:srgbClr val="187A40"/>
          </a:solidFill>
          <a:latin typeface="+mj-lt"/>
          <a:ea typeface="+mj-ea"/>
          <a:cs typeface="+mj-cs"/>
        </a:defRPr>
      </a:lvl1pPr>
      <a:lvl2pPr algn="ctr" rtl="0" eaLnBrk="0" fontAlgn="base" hangingPunct="0">
        <a:spcBef>
          <a:spcPct val="0"/>
        </a:spcBef>
        <a:spcAft>
          <a:spcPct val="0"/>
        </a:spcAft>
        <a:defRPr sz="3200" b="1">
          <a:solidFill>
            <a:srgbClr val="187A40"/>
          </a:solidFill>
          <a:latin typeface="Tahoma" pitchFamily="34" charset="0"/>
        </a:defRPr>
      </a:lvl2pPr>
      <a:lvl3pPr algn="ctr" rtl="0" eaLnBrk="0" fontAlgn="base" hangingPunct="0">
        <a:spcBef>
          <a:spcPct val="0"/>
        </a:spcBef>
        <a:spcAft>
          <a:spcPct val="0"/>
        </a:spcAft>
        <a:defRPr sz="3200" b="1">
          <a:solidFill>
            <a:srgbClr val="187A40"/>
          </a:solidFill>
          <a:latin typeface="Tahoma" pitchFamily="34" charset="0"/>
        </a:defRPr>
      </a:lvl3pPr>
      <a:lvl4pPr algn="ctr" rtl="0" eaLnBrk="0" fontAlgn="base" hangingPunct="0">
        <a:spcBef>
          <a:spcPct val="0"/>
        </a:spcBef>
        <a:spcAft>
          <a:spcPct val="0"/>
        </a:spcAft>
        <a:defRPr sz="3200" b="1">
          <a:solidFill>
            <a:srgbClr val="187A40"/>
          </a:solidFill>
          <a:latin typeface="Tahoma" pitchFamily="34" charset="0"/>
        </a:defRPr>
      </a:lvl4pPr>
      <a:lvl5pPr algn="ctr" rtl="0" eaLnBrk="0" fontAlgn="base" hangingPunct="0">
        <a:spcBef>
          <a:spcPct val="0"/>
        </a:spcBef>
        <a:spcAft>
          <a:spcPct val="0"/>
        </a:spcAft>
        <a:defRPr sz="3200" b="1">
          <a:solidFill>
            <a:srgbClr val="187A40"/>
          </a:solidFill>
          <a:latin typeface="Tahoma" pitchFamily="34" charset="0"/>
        </a:defRPr>
      </a:lvl5pPr>
      <a:lvl6pPr marL="457200" algn="ctr" rtl="0" fontAlgn="base">
        <a:spcBef>
          <a:spcPct val="0"/>
        </a:spcBef>
        <a:spcAft>
          <a:spcPct val="0"/>
        </a:spcAft>
        <a:defRPr sz="3200" b="1">
          <a:solidFill>
            <a:srgbClr val="187A40"/>
          </a:solidFill>
          <a:latin typeface="Tahoma" pitchFamily="34" charset="0"/>
        </a:defRPr>
      </a:lvl6pPr>
      <a:lvl7pPr marL="914400" algn="ctr" rtl="0" fontAlgn="base">
        <a:spcBef>
          <a:spcPct val="0"/>
        </a:spcBef>
        <a:spcAft>
          <a:spcPct val="0"/>
        </a:spcAft>
        <a:defRPr sz="3200" b="1">
          <a:solidFill>
            <a:srgbClr val="187A40"/>
          </a:solidFill>
          <a:latin typeface="Tahoma" pitchFamily="34" charset="0"/>
        </a:defRPr>
      </a:lvl7pPr>
      <a:lvl8pPr marL="1371600" algn="ctr" rtl="0" fontAlgn="base">
        <a:spcBef>
          <a:spcPct val="0"/>
        </a:spcBef>
        <a:spcAft>
          <a:spcPct val="0"/>
        </a:spcAft>
        <a:defRPr sz="3200" b="1">
          <a:solidFill>
            <a:srgbClr val="187A40"/>
          </a:solidFill>
          <a:latin typeface="Tahoma" pitchFamily="34" charset="0"/>
        </a:defRPr>
      </a:lvl8pPr>
      <a:lvl9pPr marL="1828800" algn="ctr" rtl="0" fontAlgn="base">
        <a:spcBef>
          <a:spcPct val="0"/>
        </a:spcBef>
        <a:spcAft>
          <a:spcPct val="0"/>
        </a:spcAft>
        <a:defRPr sz="3200" b="1">
          <a:solidFill>
            <a:srgbClr val="187A40"/>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22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371600"/>
            <a:ext cx="7772400" cy="1552575"/>
          </a:xfrm>
          <a:noFill/>
        </p:spPr>
        <p:txBody>
          <a:bodyPr lIns="92075" tIns="46038" rIns="92075" bIns="46038"/>
          <a:lstStyle/>
          <a:p>
            <a:pPr indent="-342900" eaLnBrk="1" hangingPunct="1">
              <a:lnSpc>
                <a:spcPct val="90000"/>
              </a:lnSpc>
            </a:pPr>
            <a:r>
              <a:rPr lang="en-GB" dirty="0" smtClean="0"/>
              <a:t> </a:t>
            </a:r>
            <a:br>
              <a:rPr lang="en-GB" dirty="0" smtClean="0"/>
            </a:br>
            <a:r>
              <a:rPr lang="en-GB" dirty="0"/>
              <a:t>Enhancing the quality and transparency of health research through the use of reporting guidelines </a:t>
            </a:r>
            <a:r>
              <a:rPr lang="en-GB" dirty="0" smtClean="0"/>
              <a:t/>
            </a:r>
            <a:br>
              <a:rPr lang="en-GB" dirty="0" smtClean="0"/>
            </a:br>
            <a:endParaRPr lang="en-GB" dirty="0" smtClean="0"/>
          </a:p>
        </p:txBody>
      </p:sp>
      <p:sp>
        <p:nvSpPr>
          <p:cNvPr id="14339" name="Rectangle 3"/>
          <p:cNvSpPr>
            <a:spLocks noGrp="1" noChangeArrowheads="1"/>
          </p:cNvSpPr>
          <p:nvPr>
            <p:ph type="subTitle" idx="1"/>
          </p:nvPr>
        </p:nvSpPr>
        <p:spPr>
          <a:xfrm>
            <a:off x="914400" y="3276600"/>
            <a:ext cx="7391400" cy="1752600"/>
          </a:xfrm>
          <a:noFill/>
        </p:spPr>
        <p:txBody>
          <a:bodyPr lIns="92075" tIns="46038" rIns="92075" bIns="46038"/>
          <a:lstStyle/>
          <a:p>
            <a:pPr marL="342900" indent="-342900" eaLnBrk="1" hangingPunct="1">
              <a:lnSpc>
                <a:spcPct val="80000"/>
              </a:lnSpc>
            </a:pPr>
            <a:endParaRPr lang="en-GB" sz="2400" dirty="0" smtClean="0"/>
          </a:p>
          <a:p>
            <a:pPr marL="342900" indent="-342900" eaLnBrk="1" hangingPunct="1">
              <a:lnSpc>
                <a:spcPct val="80000"/>
              </a:lnSpc>
            </a:pPr>
            <a:r>
              <a:rPr lang="en-GB" sz="2400" dirty="0" smtClean="0"/>
              <a:t>Doug Altman</a:t>
            </a:r>
          </a:p>
          <a:p>
            <a:pPr marL="342900" indent="-342900" eaLnBrk="1" hangingPunct="1">
              <a:lnSpc>
                <a:spcPct val="80000"/>
              </a:lnSpc>
            </a:pPr>
            <a:endParaRPr lang="en-GB" sz="2400" dirty="0" smtClean="0"/>
          </a:p>
          <a:p>
            <a:pPr marL="342900" indent="-342900" eaLnBrk="1" hangingPunct="1">
              <a:lnSpc>
                <a:spcPct val="80000"/>
              </a:lnSpc>
            </a:pPr>
            <a:r>
              <a:rPr lang="en-GB" sz="2000" i="1" dirty="0" smtClean="0"/>
              <a:t>Centre for Statistics in Medicine, Oxford, UK</a:t>
            </a:r>
          </a:p>
          <a:p>
            <a:pPr marL="342900" indent="-342900" eaLnBrk="1" hangingPunct="1">
              <a:lnSpc>
                <a:spcPct val="80000"/>
              </a:lnSpc>
            </a:pPr>
            <a:r>
              <a:rPr lang="en-GB" sz="2000" i="1" dirty="0" smtClean="0"/>
              <a:t>and EQUATOR Network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Impact of poor reporting </a:t>
            </a:r>
          </a:p>
        </p:txBody>
      </p:sp>
      <p:sp>
        <p:nvSpPr>
          <p:cNvPr id="28675" name="Rectangle 3"/>
          <p:cNvSpPr>
            <a:spLocks noGrp="1" noChangeArrowheads="1"/>
          </p:cNvSpPr>
          <p:nvPr>
            <p:ph type="body" idx="1"/>
          </p:nvPr>
        </p:nvSpPr>
        <p:spPr/>
        <p:txBody>
          <a:bodyPr/>
          <a:lstStyle/>
          <a:p>
            <a:pPr eaLnBrk="1" hangingPunct="1"/>
            <a:r>
              <a:rPr lang="en-GB" dirty="0" smtClean="0"/>
              <a:t>Cumulative published evidence is misleading</a:t>
            </a:r>
          </a:p>
          <a:p>
            <a:pPr lvl="1" eaLnBrk="1" hangingPunct="1"/>
            <a:r>
              <a:rPr lang="en-GB" dirty="0" smtClean="0"/>
              <a:t>Methodological </a:t>
            </a:r>
            <a:r>
              <a:rPr lang="en-GB" dirty="0" smtClean="0"/>
              <a:t>weaknesses may not be apparent </a:t>
            </a:r>
            <a:endParaRPr lang="en-GB" dirty="0" smtClean="0"/>
          </a:p>
          <a:p>
            <a:pPr lvl="1" eaLnBrk="1" hangingPunct="1"/>
            <a:r>
              <a:rPr lang="en-GB" dirty="0"/>
              <a:t>Results may be biased</a:t>
            </a:r>
            <a:endParaRPr lang="en-GB" dirty="0" smtClean="0"/>
          </a:p>
          <a:p>
            <a:endParaRPr lang="en-GB" dirty="0" smtClean="0"/>
          </a:p>
          <a:p>
            <a:r>
              <a:rPr lang="en-GB" dirty="0" smtClean="0"/>
              <a:t>Assessing </a:t>
            </a:r>
            <a:r>
              <a:rPr lang="en-GB" dirty="0"/>
              <a:t>the reliability of published articles is seriously impeded by inadequate reporting</a:t>
            </a:r>
          </a:p>
          <a:p>
            <a:pPr lvl="1"/>
            <a:r>
              <a:rPr lang="en-GB" dirty="0"/>
              <a:t>Clinicians cannot judge whether to use a treatment </a:t>
            </a:r>
          </a:p>
          <a:p>
            <a:pPr lvl="1"/>
            <a:r>
              <a:rPr lang="en-GB" dirty="0"/>
              <a:t>Data cannot be included in a systematic review </a:t>
            </a:r>
          </a:p>
          <a:p>
            <a:endParaRPr lang="en-GB" dirty="0"/>
          </a:p>
          <a:p>
            <a:pPr eaLnBrk="1" hangingPunct="1"/>
            <a:r>
              <a:rPr lang="en-GB" dirty="0" smtClean="0"/>
              <a:t>Adverse </a:t>
            </a:r>
            <a:r>
              <a:rPr lang="en-GB" dirty="0" smtClean="0"/>
              <a:t>effects on</a:t>
            </a:r>
          </a:p>
          <a:p>
            <a:pPr lvl="1" eaLnBrk="1" hangingPunct="1"/>
            <a:r>
              <a:rPr lang="en-GB" dirty="0" smtClean="0"/>
              <a:t>Other researchers </a:t>
            </a:r>
          </a:p>
          <a:p>
            <a:pPr lvl="1" eaLnBrk="1" hangingPunct="1"/>
            <a:r>
              <a:rPr lang="en-GB" dirty="0" smtClean="0"/>
              <a:t>Clinicians</a:t>
            </a:r>
            <a:endParaRPr lang="en-GB" dirty="0" smtClean="0"/>
          </a:p>
          <a:p>
            <a:pPr lvl="1" eaLnBrk="1" hangingPunct="1"/>
            <a:r>
              <a:rPr lang="en-GB" dirty="0" smtClean="0"/>
              <a:t>Patients</a:t>
            </a:r>
          </a:p>
          <a:p>
            <a:pPr lvl="1" eaLnBrk="1" hangingPunct="1"/>
            <a:endParaRPr lang="en-GB"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dirty="0" smtClean="0"/>
              <a:t>Whose fault is poor reporting?</a:t>
            </a:r>
          </a:p>
        </p:txBody>
      </p:sp>
      <p:sp>
        <p:nvSpPr>
          <p:cNvPr id="934915" name="Rectangle 3"/>
          <p:cNvSpPr>
            <a:spLocks noGrp="1" noChangeArrowheads="1"/>
          </p:cNvSpPr>
          <p:nvPr>
            <p:ph idx="1"/>
          </p:nvPr>
        </p:nvSpPr>
        <p:spPr/>
        <p:txBody>
          <a:bodyPr/>
          <a:lstStyle/>
          <a:p>
            <a:pPr eaLnBrk="1" hangingPunct="1">
              <a:lnSpc>
                <a:spcPct val="90000"/>
              </a:lnSpc>
            </a:pPr>
            <a:endParaRPr lang="en-GB" sz="2000" smtClean="0"/>
          </a:p>
          <a:p>
            <a:pPr eaLnBrk="1" hangingPunct="1">
              <a:lnSpc>
                <a:spcPct val="90000"/>
              </a:lnSpc>
            </a:pPr>
            <a:r>
              <a:rPr lang="en-GB" smtClean="0"/>
              <a:t>Poor reporting indicates a collective failure of authors, peer reviewers, and editors </a:t>
            </a:r>
          </a:p>
          <a:p>
            <a:pPr lvl="1" eaLnBrk="1" hangingPunct="1">
              <a:lnSpc>
                <a:spcPct val="90000"/>
              </a:lnSpc>
              <a:buFontTx/>
              <a:buNone/>
            </a:pPr>
            <a:r>
              <a:rPr lang="en-GB" smtClean="0"/>
              <a:t>     … on a massive scale</a:t>
            </a:r>
          </a:p>
          <a:p>
            <a:pPr lvl="1" eaLnBrk="1" hangingPunct="1">
              <a:lnSpc>
                <a:spcPct val="90000"/>
              </a:lnSpc>
              <a:buFontTx/>
              <a:buNone/>
            </a:pPr>
            <a:r>
              <a:rPr lang="en-GB" b="1" smtClean="0">
                <a:solidFill>
                  <a:schemeClr val="accent2"/>
                </a:solidFill>
              </a:rPr>
              <a:t> </a:t>
            </a:r>
          </a:p>
          <a:p>
            <a:pPr lvl="1" eaLnBrk="1" hangingPunct="1">
              <a:lnSpc>
                <a:spcPct val="90000"/>
              </a:lnSpc>
            </a:pPr>
            <a:r>
              <a:rPr lang="en-US" sz="1800" smtClean="0"/>
              <a:t>What about funders, medical educators, ethics committees, …??</a:t>
            </a:r>
          </a:p>
          <a:p>
            <a:pPr eaLnBrk="1" hangingPunct="1">
              <a:lnSpc>
                <a:spcPct val="90000"/>
              </a:lnSpc>
            </a:pPr>
            <a:endParaRPr lang="en-GB" sz="2000" smtClean="0"/>
          </a:p>
          <a:p>
            <a:pPr eaLnBrk="1" hangingPunct="1">
              <a:lnSpc>
                <a:spcPct val="90000"/>
              </a:lnSpc>
            </a:pPr>
            <a:r>
              <a:rPr lang="en-GB" smtClean="0"/>
              <a:t>Researchers (authors) may not know what information to include in a report of research </a:t>
            </a:r>
          </a:p>
          <a:p>
            <a:pPr lvl="1" eaLnBrk="1" hangingPunct="1">
              <a:lnSpc>
                <a:spcPct val="90000"/>
              </a:lnSpc>
            </a:pPr>
            <a:endParaRPr lang="en-GB" sz="2200" smtClean="0"/>
          </a:p>
          <a:p>
            <a:pPr eaLnBrk="1" hangingPunct="1">
              <a:lnSpc>
                <a:spcPct val="90000"/>
              </a:lnSpc>
            </a:pPr>
            <a:r>
              <a:rPr lang="en-GB" smtClean="0"/>
              <a:t>Editors may not know what information should be included</a:t>
            </a:r>
          </a:p>
          <a:p>
            <a:pPr eaLnBrk="1" hangingPunct="1">
              <a:lnSpc>
                <a:spcPct val="90000"/>
              </a:lnSpc>
            </a:pPr>
            <a:endParaRPr lang="en-GB" sz="2000" smtClean="0"/>
          </a:p>
          <a:p>
            <a:pPr algn="ctr" eaLnBrk="1" hangingPunct="1">
              <a:lnSpc>
                <a:spcPct val="90000"/>
              </a:lnSpc>
              <a:buFont typeface="Wingdings" pitchFamily="2" charset="2"/>
              <a:buNone/>
            </a:pPr>
            <a:r>
              <a:rPr lang="en-GB" sz="2000" smtClean="0">
                <a:solidFill>
                  <a:srgbClr val="008000"/>
                </a:solidFill>
              </a:rPr>
              <a:t>What help can be given to authors?</a:t>
            </a:r>
          </a:p>
          <a:p>
            <a:pPr eaLnBrk="1" hangingPunct="1">
              <a:lnSpc>
                <a:spcPct val="90000"/>
              </a:lnSpc>
            </a:pPr>
            <a:endParaRPr lang="en-GB" sz="2000" smtClean="0">
              <a:solidFill>
                <a:srgbClr val="008000"/>
              </a:solidFill>
            </a:endParaRPr>
          </a:p>
        </p:txBody>
      </p:sp>
    </p:spTree>
    <p:extLst>
      <p:ext uri="{BB962C8B-B14F-4D97-AF65-F5344CB8AC3E}">
        <p14:creationId xmlns:p14="http://schemas.microsoft.com/office/powerpoint/2010/main" val="31975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49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491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491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49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49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3491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4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y-GB" smtClean="0"/>
              <a:t>Reporting guidelines (RG)</a:t>
            </a:r>
            <a:endParaRPr lang="en-GB" smtClean="0"/>
          </a:p>
        </p:txBody>
      </p:sp>
      <p:sp>
        <p:nvSpPr>
          <p:cNvPr id="30723" name="Rectangle 3"/>
          <p:cNvSpPr>
            <a:spLocks noGrp="1" noChangeArrowheads="1"/>
          </p:cNvSpPr>
          <p:nvPr>
            <p:ph type="body" idx="1"/>
          </p:nvPr>
        </p:nvSpPr>
        <p:spPr/>
        <p:txBody>
          <a:bodyPr/>
          <a:lstStyle/>
          <a:p>
            <a:pPr eaLnBrk="1" hangingPunct="1"/>
            <a:r>
              <a:rPr lang="cy-GB" smtClean="0"/>
              <a:t>RG specify</a:t>
            </a:r>
            <a:r>
              <a:rPr lang="en-GB" smtClean="0"/>
              <a:t> a minimum set of items required for a clear and transparent account of what was done and what was found in a research study, reflecting in particular issues that might introduce bias into the research</a:t>
            </a:r>
            <a:endParaRPr lang="cy-GB" smtClean="0"/>
          </a:p>
          <a:p>
            <a:pPr eaLnBrk="1" hangingPunct="1"/>
            <a:endParaRPr lang="cy-GB" smtClean="0"/>
          </a:p>
          <a:p>
            <a:pPr eaLnBrk="1" hangingPunct="1"/>
            <a:r>
              <a:rPr lang="cy-GB" smtClean="0"/>
              <a:t>Evidence-based &amp; reflect consensus opinion</a:t>
            </a:r>
          </a:p>
          <a:p>
            <a:pPr eaLnBrk="1" hangingPunct="1"/>
            <a:endParaRPr lang="cy-GB" smtClean="0"/>
          </a:p>
          <a:p>
            <a:pPr eaLnBrk="1" hangingPunct="1"/>
            <a:r>
              <a:rPr lang="cy-GB" smtClean="0"/>
              <a:t>Benefits of using RG:</a:t>
            </a:r>
          </a:p>
          <a:p>
            <a:pPr lvl="1" indent="-220663" eaLnBrk="1" hangingPunct="1"/>
            <a:r>
              <a:rPr lang="en-GB" smtClean="0"/>
              <a:t>Improved accuracy and transparency of publications </a:t>
            </a:r>
          </a:p>
          <a:p>
            <a:pPr lvl="1" indent="-220663" eaLnBrk="1" hangingPunct="1"/>
            <a:r>
              <a:rPr lang="en-GB" smtClean="0"/>
              <a:t>Easier appraisal of reports for research quality and relevance</a:t>
            </a:r>
          </a:p>
          <a:p>
            <a:pPr lvl="1" indent="-220663" eaLnBrk="1" hangingPunct="1"/>
            <a:r>
              <a:rPr lang="en-GB" smtClean="0"/>
              <a:t>Improved efficiency of literature searching</a:t>
            </a:r>
          </a:p>
          <a:p>
            <a:pPr lvl="1" indent="-220663" eaLnBrk="1" hangingPunct="1"/>
            <a:endParaRPr lang="cy-GB" smtClean="0"/>
          </a:p>
          <a:p>
            <a:pPr eaLnBrk="1" hangingPunct="1"/>
            <a:endParaRPr lang="en-GB" smtClean="0"/>
          </a:p>
          <a:p>
            <a:pPr lvl="1" indent="-220663" eaLnBrk="1" hangingPunct="1">
              <a:buFontTx/>
              <a:buNone/>
            </a:pPr>
            <a:endParaRPr lang="en-GB" smtClean="0"/>
          </a:p>
        </p:txBody>
      </p:sp>
      <p:sp>
        <p:nvSpPr>
          <p:cNvPr id="8" name="Footer Placeholder 7"/>
          <p:cNvSpPr>
            <a:spLocks noGrp="1"/>
          </p:cNvSpPr>
          <p:nvPr>
            <p:ph type="ftr" sz="quarter" idx="1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a:solidFill>
                <a:srgbClr val="7F7F7F"/>
              </a:solidFill>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1066800"/>
          </a:xfrm>
          <a:noFill/>
        </p:spPr>
        <p:txBody>
          <a:bodyPr/>
          <a:lstStyle/>
          <a:p>
            <a:pPr eaLnBrk="1" hangingPunct="1"/>
            <a:r>
              <a:rPr lang="en-GB" dirty="0" smtClean="0"/>
              <a:t>The CONSORT </a:t>
            </a:r>
            <a:r>
              <a:rPr lang="en-GB" dirty="0" smtClean="0"/>
              <a:t>Statement </a:t>
            </a:r>
            <a:r>
              <a:rPr lang="en-GB" dirty="0" smtClean="0"/>
              <a:t/>
            </a:r>
            <a:br>
              <a:rPr lang="en-GB" dirty="0" smtClean="0"/>
            </a:br>
            <a:r>
              <a:rPr lang="en-GB" dirty="0" smtClean="0"/>
              <a:t>for </a:t>
            </a:r>
            <a:r>
              <a:rPr lang="en-GB" dirty="0" smtClean="0"/>
              <a:t>Reporting RCTs</a:t>
            </a:r>
            <a:r>
              <a:rPr lang="en-GB" dirty="0" smtClean="0"/>
              <a:t/>
            </a:r>
            <a:br>
              <a:rPr lang="en-GB" dirty="0" smtClean="0"/>
            </a:br>
            <a:endParaRPr lang="en-GB" sz="2000" b="0" dirty="0" smtClean="0"/>
          </a:p>
        </p:txBody>
      </p:sp>
      <p:sp>
        <p:nvSpPr>
          <p:cNvPr id="38915" name="Rectangle 3"/>
          <p:cNvSpPr>
            <a:spLocks noGrp="1" noChangeArrowheads="1"/>
          </p:cNvSpPr>
          <p:nvPr>
            <p:ph idx="1"/>
          </p:nvPr>
        </p:nvSpPr>
        <p:spPr>
          <a:xfrm>
            <a:off x="762000" y="1628800"/>
            <a:ext cx="7772400" cy="4695800"/>
          </a:xfrm>
        </p:spPr>
        <p:txBody>
          <a:bodyPr/>
          <a:lstStyle/>
          <a:p>
            <a:pPr marL="0" indent="0" algn="ctr" eaLnBrk="1" hangingPunct="1">
              <a:buNone/>
            </a:pPr>
            <a:r>
              <a:rPr lang="en-GB" sz="2000" b="0" dirty="0"/>
              <a:t>[Schulz </a:t>
            </a:r>
            <a:r>
              <a:rPr lang="en-GB" sz="2000" b="0" i="1" dirty="0"/>
              <a:t>et al,</a:t>
            </a:r>
            <a:r>
              <a:rPr lang="en-GB" sz="2000" b="0" dirty="0"/>
              <a:t> </a:t>
            </a:r>
            <a:r>
              <a:rPr lang="en-GB" sz="2000" b="0" i="1" dirty="0"/>
              <a:t>JAMA</a:t>
            </a:r>
            <a:r>
              <a:rPr lang="en-GB" sz="2000" b="0" dirty="0"/>
              <a:t> 2010</a:t>
            </a:r>
            <a:r>
              <a:rPr lang="en-GB" sz="2000" b="0" dirty="0" smtClean="0"/>
              <a:t>]</a:t>
            </a:r>
          </a:p>
          <a:p>
            <a:pPr marL="0" indent="0" algn="ctr" eaLnBrk="1" hangingPunct="1">
              <a:buNone/>
            </a:pPr>
            <a:endParaRPr lang="en-GB" sz="2000" b="0" dirty="0" smtClean="0"/>
          </a:p>
          <a:p>
            <a:pPr eaLnBrk="1" hangingPunct="1"/>
            <a:r>
              <a:rPr lang="en-GB" dirty="0" smtClean="0"/>
              <a:t>25 </a:t>
            </a:r>
            <a:r>
              <a:rPr lang="en-GB" dirty="0" smtClean="0"/>
              <a:t>items which should be reported in the paper </a:t>
            </a:r>
          </a:p>
          <a:p>
            <a:pPr lvl="1" eaLnBrk="1" hangingPunct="1">
              <a:spcBef>
                <a:spcPct val="0"/>
              </a:spcBef>
            </a:pPr>
            <a:r>
              <a:rPr lang="en-GB" dirty="0" smtClean="0"/>
              <a:t>Based on empirical evidence where possible</a:t>
            </a:r>
          </a:p>
          <a:p>
            <a:pPr eaLnBrk="1" hangingPunct="1"/>
            <a:r>
              <a:rPr lang="en-GB" dirty="0" smtClean="0"/>
              <a:t>Also a flow diagram describing patient progress through the trial, which should be included in the trial report </a:t>
            </a:r>
          </a:p>
          <a:p>
            <a:pPr eaLnBrk="1" hangingPunct="1"/>
            <a:r>
              <a:rPr lang="en-GB" dirty="0" smtClean="0"/>
              <a:t>Most leading general medical journals and many specialist journals have already adopted the CONSORT recommendations</a:t>
            </a:r>
          </a:p>
          <a:p>
            <a:pPr lvl="1" eaLnBrk="1" hangingPunct="1">
              <a:spcBef>
                <a:spcPct val="0"/>
              </a:spcBef>
            </a:pPr>
            <a:r>
              <a:rPr lang="en-GB" dirty="0" smtClean="0"/>
              <a:t>Authors will not be able to hide study inadequacies by omitting important information – </a:t>
            </a:r>
            <a:r>
              <a:rPr lang="en-GB" b="1" u="sng" dirty="0" smtClean="0"/>
              <a:t>transparency</a:t>
            </a:r>
            <a:r>
              <a:rPr lang="en-GB" dirty="0" smtClean="0"/>
              <a:t> </a:t>
            </a:r>
          </a:p>
          <a:p>
            <a:pPr eaLnBrk="1" hangingPunct="1"/>
            <a:endParaRPr lang="en-GB" dirty="0" smtClean="0"/>
          </a:p>
        </p:txBody>
      </p:sp>
    </p:spTree>
    <p:extLst>
      <p:ext uri="{BB962C8B-B14F-4D97-AF65-F5344CB8AC3E}">
        <p14:creationId xmlns:p14="http://schemas.microsoft.com/office/powerpoint/2010/main" val="14424778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086600" y="6248400"/>
            <a:ext cx="1905000" cy="457200"/>
          </a:xfrm>
          <a:prstGeom prst="rect">
            <a:avLst/>
          </a:prstGeom>
        </p:spPr>
        <p:txBody>
          <a:bodyPr/>
          <a:lstStyle/>
          <a:p>
            <a:endParaRPr lang="en-GB" dirty="0"/>
          </a:p>
          <a:p>
            <a:endParaRPr lang="en-GB" dirty="0"/>
          </a:p>
        </p:txBody>
      </p:sp>
      <p:sp>
        <p:nvSpPr>
          <p:cNvPr id="1145858" name="Rectangle 2"/>
          <p:cNvSpPr>
            <a:spLocks noGrp="1" noChangeArrowheads="1"/>
          </p:cNvSpPr>
          <p:nvPr>
            <p:ph type="title"/>
          </p:nvPr>
        </p:nvSpPr>
        <p:spPr/>
        <p:txBody>
          <a:bodyPr/>
          <a:lstStyle/>
          <a:p>
            <a:r>
              <a:rPr lang="en-GB" dirty="0"/>
              <a:t>Other reporting guidelines</a:t>
            </a:r>
          </a:p>
        </p:txBody>
      </p:sp>
      <p:sp>
        <p:nvSpPr>
          <p:cNvPr id="1145859" name="Rectangle 3"/>
          <p:cNvSpPr>
            <a:spLocks noGrp="1" noChangeArrowheads="1"/>
          </p:cNvSpPr>
          <p:nvPr>
            <p:ph type="body" idx="1"/>
          </p:nvPr>
        </p:nvSpPr>
        <p:spPr/>
        <p:txBody>
          <a:bodyPr/>
          <a:lstStyle/>
          <a:p>
            <a:r>
              <a:rPr lang="en-GB" dirty="0"/>
              <a:t>Other study types – CONSORT as a model</a:t>
            </a:r>
          </a:p>
          <a:p>
            <a:pPr lvl="1"/>
            <a:r>
              <a:rPr lang="en-GB" dirty="0" smtClean="0"/>
              <a:t>PRISMA (Systematic reviews </a:t>
            </a:r>
            <a:r>
              <a:rPr lang="en-GB" dirty="0"/>
              <a:t>of RCTs) </a:t>
            </a:r>
          </a:p>
          <a:p>
            <a:pPr lvl="1"/>
            <a:r>
              <a:rPr lang="en-GB" dirty="0"/>
              <a:t>STARD (</a:t>
            </a:r>
            <a:r>
              <a:rPr lang="en-GB" dirty="0" smtClean="0"/>
              <a:t>diagnostic accuracy </a:t>
            </a:r>
            <a:r>
              <a:rPr lang="en-GB" dirty="0"/>
              <a:t>studies)</a:t>
            </a:r>
          </a:p>
          <a:p>
            <a:pPr lvl="1"/>
            <a:r>
              <a:rPr lang="en-GB" dirty="0"/>
              <a:t>STROBE (observational studies)</a:t>
            </a:r>
          </a:p>
          <a:p>
            <a:pPr lvl="1"/>
            <a:r>
              <a:rPr lang="en-GB" dirty="0"/>
              <a:t>REMARK (tumour marker prognostic studies)</a:t>
            </a:r>
          </a:p>
          <a:p>
            <a:pPr lvl="1"/>
            <a:r>
              <a:rPr lang="en-GB" dirty="0"/>
              <a:t>… </a:t>
            </a:r>
            <a:endParaRPr lang="en-GB" dirty="0" smtClean="0"/>
          </a:p>
          <a:p>
            <a:pPr lvl="1"/>
            <a:r>
              <a:rPr lang="en-GB" dirty="0" smtClean="0"/>
              <a:t>GRIPS (genetic risk prediction studies)</a:t>
            </a:r>
            <a:endParaRPr lang="en-GB" dirty="0"/>
          </a:p>
          <a:p>
            <a:pPr lvl="1"/>
            <a:endParaRPr lang="en-GB" dirty="0"/>
          </a:p>
          <a:p>
            <a:r>
              <a:rPr lang="en-GB" dirty="0" smtClean="0"/>
              <a:t>Most </a:t>
            </a:r>
            <a:r>
              <a:rPr lang="en-GB" dirty="0"/>
              <a:t>guidelines are not yet widely supported by medical journals or adhered to by researchers</a:t>
            </a:r>
          </a:p>
          <a:p>
            <a:pPr lvl="1"/>
            <a:r>
              <a:rPr lang="en-GB" dirty="0"/>
              <a:t>Their potential impact is blunted</a:t>
            </a:r>
          </a:p>
          <a:p>
            <a:pPr lvl="1"/>
            <a:endParaRPr lang="en-GB" sz="2200" b="1" dirty="0">
              <a:solidFill>
                <a:srgbClr val="CC0099"/>
              </a:solidFill>
            </a:endParaRPr>
          </a:p>
        </p:txBody>
      </p:sp>
    </p:spTree>
    <p:extLst>
      <p:ext uri="{BB962C8B-B14F-4D97-AF65-F5344CB8AC3E}">
        <p14:creationId xmlns:p14="http://schemas.microsoft.com/office/powerpoint/2010/main" val="274077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65" y="-9205"/>
            <a:ext cx="8558799" cy="689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46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play</a:t>
            </a:r>
            <a:endParaRPr lang="en-GB" dirty="0"/>
          </a:p>
        </p:txBody>
      </p:sp>
      <p:sp>
        <p:nvSpPr>
          <p:cNvPr id="3" name="Content Placeholder 2"/>
          <p:cNvSpPr>
            <a:spLocks noGrp="1"/>
          </p:cNvSpPr>
          <p:nvPr>
            <p:ph idx="1"/>
          </p:nvPr>
        </p:nvSpPr>
        <p:spPr/>
        <p:txBody>
          <a:bodyPr/>
          <a:lstStyle/>
          <a:p>
            <a:r>
              <a:rPr lang="en-GB" dirty="0" smtClean="0"/>
              <a:t>Not all research is published</a:t>
            </a:r>
          </a:p>
          <a:p>
            <a:endParaRPr lang="en-GB" dirty="0" smtClean="0"/>
          </a:p>
          <a:p>
            <a:r>
              <a:rPr lang="en-GB" dirty="0" smtClean="0"/>
              <a:t>Research reports are seriously inadequate</a:t>
            </a:r>
          </a:p>
          <a:p>
            <a:pPr lvl="1"/>
            <a:endParaRPr lang="en-GB" dirty="0" smtClean="0"/>
          </a:p>
          <a:p>
            <a:r>
              <a:rPr lang="en-GB" dirty="0" smtClean="0"/>
              <a:t>Improvement over time is slow</a:t>
            </a:r>
          </a:p>
          <a:p>
            <a:endParaRPr lang="en-GB" dirty="0" smtClean="0"/>
          </a:p>
          <a:p>
            <a:r>
              <a:rPr lang="en-GB" dirty="0" smtClean="0"/>
              <a:t>Reporting guidelines exist for most research types</a:t>
            </a:r>
          </a:p>
          <a:p>
            <a:pPr lvl="1"/>
            <a:r>
              <a:rPr lang="en-GB" dirty="0" smtClean="0"/>
              <a:t>Have been shown to improve reporting</a:t>
            </a:r>
          </a:p>
          <a:p>
            <a:pPr lvl="1"/>
            <a:r>
              <a:rPr lang="en-GB" dirty="0" smtClean="0"/>
              <a:t>Endorsement by journals is quite good for CONSORT, not good otherwise</a:t>
            </a:r>
          </a:p>
          <a:p>
            <a:pPr lvl="1"/>
            <a:r>
              <a:rPr lang="en-GB" dirty="0" smtClean="0"/>
              <a:t>Adherence </a:t>
            </a:r>
            <a:r>
              <a:rPr lang="en-GB" dirty="0" smtClean="0"/>
              <a:t>is </a:t>
            </a:r>
            <a:r>
              <a:rPr lang="en-GB" dirty="0" smtClean="0"/>
              <a:t>not very good</a:t>
            </a:r>
            <a:endParaRPr lang="en-GB" dirty="0" smtClean="0"/>
          </a:p>
          <a:p>
            <a:pPr lvl="1"/>
            <a:r>
              <a:rPr lang="en-GB" dirty="0" smtClean="0"/>
              <a:t>No incentives for researchers to adhere </a:t>
            </a:r>
          </a:p>
          <a:p>
            <a:endParaRPr lang="en-GB" dirty="0" smtClean="0"/>
          </a:p>
          <a:p>
            <a:pPr lvl="1"/>
            <a:endParaRPr lang="en-GB" dirty="0"/>
          </a:p>
        </p:txBody>
      </p:sp>
    </p:spTree>
    <p:extLst>
      <p:ext uri="{BB962C8B-B14F-4D97-AF65-F5344CB8AC3E}">
        <p14:creationId xmlns:p14="http://schemas.microsoft.com/office/powerpoint/2010/main" val="143355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Cobo et al, </a:t>
            </a:r>
            <a:r>
              <a:rPr lang="en-GB" sz="2400" i="1" dirty="0" smtClean="0"/>
              <a:t>BMJ </a:t>
            </a:r>
            <a:r>
              <a:rPr lang="en-GB" sz="2400" dirty="0" smtClean="0"/>
              <a:t>2011</a:t>
            </a:r>
            <a:br>
              <a:rPr lang="en-GB" sz="2400" dirty="0" smtClean="0"/>
            </a:b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30964"/>
            <a:ext cx="8604448" cy="351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7624" y="5013176"/>
            <a:ext cx="6624736" cy="1384995"/>
          </a:xfrm>
          <a:prstGeom prst="rect">
            <a:avLst/>
          </a:prstGeom>
          <a:noFill/>
          <a:ln>
            <a:solidFill>
              <a:srgbClr val="003366"/>
            </a:solidFill>
          </a:ln>
        </p:spPr>
        <p:txBody>
          <a:bodyPr wrap="square" rtlCol="0">
            <a:spAutoFit/>
          </a:bodyPr>
          <a:lstStyle/>
          <a:p>
            <a:pPr algn="ctr"/>
            <a:r>
              <a:rPr lang="en-GB" sz="2100" dirty="0" smtClean="0">
                <a:solidFill>
                  <a:srgbClr val="0070C0"/>
                </a:solidFill>
                <a:latin typeface="Tahoma" pitchFamily="34" charset="0"/>
                <a:ea typeface="Tahoma" pitchFamily="34" charset="0"/>
                <a:cs typeface="Tahoma" pitchFamily="34" charset="0"/>
              </a:rPr>
              <a:t>“</a:t>
            </a:r>
            <a:r>
              <a:rPr lang="en-GB" sz="2100" dirty="0">
                <a:solidFill>
                  <a:srgbClr val="0070C0"/>
                </a:solidFill>
                <a:latin typeface="Tahoma" pitchFamily="34" charset="0"/>
                <a:ea typeface="Tahoma" pitchFamily="34" charset="0"/>
                <a:cs typeface="Tahoma" pitchFamily="34" charset="0"/>
              </a:rPr>
              <a:t>Additional reviews based on reporting guidelines </a:t>
            </a:r>
            <a:r>
              <a:rPr lang="en-GB" sz="2100" dirty="0" smtClean="0">
                <a:solidFill>
                  <a:srgbClr val="0070C0"/>
                </a:solidFill>
                <a:latin typeface="Tahoma" pitchFamily="34" charset="0"/>
                <a:ea typeface="Tahoma" pitchFamily="34" charset="0"/>
                <a:cs typeface="Tahoma" pitchFamily="34" charset="0"/>
              </a:rPr>
              <a:t>improve manuscript </a:t>
            </a:r>
            <a:r>
              <a:rPr lang="en-GB" sz="2100" dirty="0">
                <a:solidFill>
                  <a:srgbClr val="0070C0"/>
                </a:solidFill>
                <a:latin typeface="Tahoma" pitchFamily="34" charset="0"/>
                <a:ea typeface="Tahoma" pitchFamily="34" charset="0"/>
                <a:cs typeface="Tahoma" pitchFamily="34" charset="0"/>
              </a:rPr>
              <a:t>quality, although the observed effect was smaller </a:t>
            </a:r>
            <a:r>
              <a:rPr lang="en-GB" sz="2100" dirty="0" smtClean="0">
                <a:solidFill>
                  <a:srgbClr val="0070C0"/>
                </a:solidFill>
                <a:latin typeface="Tahoma" pitchFamily="34" charset="0"/>
                <a:ea typeface="Tahoma" pitchFamily="34" charset="0"/>
                <a:cs typeface="Tahoma" pitchFamily="34" charset="0"/>
              </a:rPr>
              <a:t>than hypothesised </a:t>
            </a:r>
            <a:r>
              <a:rPr lang="en-GB" sz="2100" dirty="0">
                <a:solidFill>
                  <a:srgbClr val="0070C0"/>
                </a:solidFill>
                <a:latin typeface="Tahoma" pitchFamily="34" charset="0"/>
                <a:ea typeface="Tahoma" pitchFamily="34" charset="0"/>
                <a:cs typeface="Tahoma" pitchFamily="34" charset="0"/>
              </a:rPr>
              <a:t>and not definitively demonstrated.</a:t>
            </a:r>
            <a:r>
              <a:rPr lang="en-GB" sz="2100" dirty="0" smtClean="0">
                <a:solidFill>
                  <a:srgbClr val="0070C0"/>
                </a:solidFill>
                <a:latin typeface="Tahoma" pitchFamily="34" charset="0"/>
                <a:ea typeface="Tahoma" pitchFamily="34" charset="0"/>
                <a:cs typeface="Tahoma" pitchFamily="34" charset="0"/>
              </a:rPr>
              <a:t>”</a:t>
            </a:r>
            <a:endParaRPr lang="en-GB" sz="2100" dirty="0">
              <a:solidFill>
                <a:srgbClr val="0070C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5632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smtClean="0"/>
              <a:t>is needed?</a:t>
            </a:r>
            <a:endParaRPr lang="en-GB" dirty="0"/>
          </a:p>
        </p:txBody>
      </p:sp>
      <p:sp>
        <p:nvSpPr>
          <p:cNvPr id="3" name="Content Placeholder 2"/>
          <p:cNvSpPr>
            <a:spLocks noGrp="1"/>
          </p:cNvSpPr>
          <p:nvPr>
            <p:ph idx="1"/>
          </p:nvPr>
        </p:nvSpPr>
        <p:spPr/>
        <p:txBody>
          <a:bodyPr/>
          <a:lstStyle/>
          <a:p>
            <a:r>
              <a:rPr lang="en-GB" dirty="0" smtClean="0"/>
              <a:t>Authors should be aware </a:t>
            </a:r>
            <a:r>
              <a:rPr lang="en-GB" dirty="0" smtClean="0"/>
              <a:t>of ethical/moral responsibility to publish their findings</a:t>
            </a:r>
          </a:p>
          <a:p>
            <a:pPr lvl="1"/>
            <a:r>
              <a:rPr lang="en-GB" dirty="0" smtClean="0"/>
              <a:t>Honestly and transparently </a:t>
            </a:r>
          </a:p>
          <a:p>
            <a:pPr lvl="1"/>
            <a:endParaRPr lang="en-GB" dirty="0" smtClean="0"/>
          </a:p>
          <a:p>
            <a:r>
              <a:rPr lang="en-GB" dirty="0" smtClean="0"/>
              <a:t>Authors, editors and peer reviewers should be </a:t>
            </a:r>
            <a:r>
              <a:rPr lang="en-GB" dirty="0" smtClean="0"/>
              <a:t>aware of the needs of readers</a:t>
            </a:r>
          </a:p>
          <a:p>
            <a:pPr lvl="1"/>
            <a:r>
              <a:rPr lang="en-GB" dirty="0" smtClean="0"/>
              <a:t>Principle of reproducibility </a:t>
            </a:r>
          </a:p>
          <a:p>
            <a:pPr lvl="1"/>
            <a:r>
              <a:rPr lang="en-GB" dirty="0" smtClean="0"/>
              <a:t>Should be includable in a future systematic review   </a:t>
            </a:r>
          </a:p>
          <a:p>
            <a:pPr lvl="1"/>
            <a:endParaRPr lang="en-GB" dirty="0" smtClean="0"/>
          </a:p>
          <a:p>
            <a:r>
              <a:rPr lang="en-GB" dirty="0" smtClean="0"/>
              <a:t>Be aware of, and follow, major reporting guidelines </a:t>
            </a:r>
            <a:endParaRPr lang="en-GB" dirty="0"/>
          </a:p>
        </p:txBody>
      </p:sp>
    </p:spTree>
    <p:extLst>
      <p:ext uri="{BB962C8B-B14F-4D97-AF65-F5344CB8AC3E}">
        <p14:creationId xmlns:p14="http://schemas.microsoft.com/office/powerpoint/2010/main" val="271125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GB" dirty="0" smtClean="0"/>
              <a:t>Importance of good research </a:t>
            </a:r>
            <a:br>
              <a:rPr lang="en-GB" dirty="0" smtClean="0"/>
            </a:br>
            <a:r>
              <a:rPr lang="en-GB" dirty="0" smtClean="0"/>
              <a:t>reporting </a:t>
            </a:r>
          </a:p>
        </p:txBody>
      </p:sp>
      <p:sp>
        <p:nvSpPr>
          <p:cNvPr id="24580" name="Rectangle 3"/>
          <p:cNvSpPr>
            <a:spLocks noGrp="1" noChangeArrowheads="1"/>
          </p:cNvSpPr>
          <p:nvPr>
            <p:ph idx="1"/>
          </p:nvPr>
        </p:nvSpPr>
        <p:spPr/>
        <p:txBody>
          <a:bodyPr/>
          <a:lstStyle/>
          <a:p>
            <a:pPr marL="0" indent="0" algn="ctr">
              <a:buNone/>
            </a:pPr>
            <a:endParaRPr lang="cy-GB" dirty="0" smtClean="0"/>
          </a:p>
          <a:p>
            <a:pPr marL="0" indent="0" algn="ctr">
              <a:buNone/>
            </a:pPr>
            <a:r>
              <a:rPr lang="cy-GB" dirty="0" smtClean="0"/>
              <a:t>Research reports </a:t>
            </a:r>
            <a:r>
              <a:rPr lang="en-GB" dirty="0" smtClean="0"/>
              <a:t>should present sufficient information to allow a full evaluation of the presented data and further use of these findings</a:t>
            </a:r>
          </a:p>
          <a:p>
            <a:endParaRPr lang="en-GB" dirty="0" smtClean="0"/>
          </a:p>
          <a:p>
            <a:endParaRPr lang="en-GB" dirty="0" smtClean="0"/>
          </a:p>
        </p:txBody>
      </p:sp>
      <p:sp>
        <p:nvSpPr>
          <p:cNvPr id="6" name="Text Box 4"/>
          <p:cNvSpPr txBox="1">
            <a:spLocks noChangeArrowheads="1"/>
          </p:cNvSpPr>
          <p:nvPr/>
        </p:nvSpPr>
        <p:spPr bwMode="auto">
          <a:xfrm>
            <a:off x="683568" y="3861048"/>
            <a:ext cx="7704138" cy="769441"/>
          </a:xfrm>
          <a:prstGeom prst="rect">
            <a:avLst/>
          </a:prstGeom>
          <a:noFill/>
          <a:ln w="12700">
            <a:solidFill>
              <a:srgbClr val="7030A0"/>
            </a:solidFill>
            <a:miter lim="800000"/>
            <a:headEnd type="none" w="sm" len="sm"/>
            <a:tailEnd type="none" w="sm" len="sm"/>
          </a:ln>
        </p:spPr>
        <p:txBody>
          <a:bodyPr>
            <a:spAutoFit/>
          </a:bodyPr>
          <a:lstStyle/>
          <a:p>
            <a:pPr algn="ctr">
              <a:spcBef>
                <a:spcPct val="50000"/>
              </a:spcBef>
            </a:pPr>
            <a:r>
              <a:rPr lang="en-GB" sz="2200" b="1" dirty="0">
                <a:solidFill>
                  <a:srgbClr val="0070C0"/>
                </a:solidFill>
                <a:latin typeface="Tahoma" pitchFamily="34" charset="0"/>
              </a:rPr>
              <a:t>Good reporting </a:t>
            </a:r>
            <a:r>
              <a:rPr lang="en-GB" sz="2200" b="1" dirty="0" smtClean="0">
                <a:solidFill>
                  <a:srgbClr val="0070C0"/>
                </a:solidFill>
                <a:latin typeface="Tahoma" pitchFamily="34" charset="0"/>
              </a:rPr>
              <a:t>is </a:t>
            </a:r>
            <a:r>
              <a:rPr lang="en-GB" sz="2200" b="1" dirty="0">
                <a:solidFill>
                  <a:srgbClr val="0070C0"/>
                </a:solidFill>
                <a:latin typeface="Tahoma" pitchFamily="34" charset="0"/>
              </a:rPr>
              <a:t>an essential </a:t>
            </a:r>
            <a:r>
              <a:rPr lang="en-GB" sz="2200" b="1" dirty="0" smtClean="0">
                <a:solidFill>
                  <a:srgbClr val="0070C0"/>
                </a:solidFill>
                <a:latin typeface="Tahoma" pitchFamily="34" charset="0"/>
              </a:rPr>
              <a:t>part of </a:t>
            </a:r>
            <a:br>
              <a:rPr lang="en-GB" sz="2200" b="1" dirty="0" smtClean="0">
                <a:solidFill>
                  <a:srgbClr val="0070C0"/>
                </a:solidFill>
                <a:latin typeface="Tahoma" pitchFamily="34" charset="0"/>
              </a:rPr>
            </a:br>
            <a:r>
              <a:rPr lang="en-GB" sz="2200" b="1" dirty="0" smtClean="0">
                <a:solidFill>
                  <a:srgbClr val="0070C0"/>
                </a:solidFill>
                <a:latin typeface="Tahoma" pitchFamily="34" charset="0"/>
              </a:rPr>
              <a:t>doing </a:t>
            </a:r>
            <a:r>
              <a:rPr lang="en-GB" sz="2200" b="1" dirty="0">
                <a:solidFill>
                  <a:srgbClr val="0070C0"/>
                </a:solidFill>
                <a:latin typeface="Tahoma" pitchFamily="34" charset="0"/>
              </a:rPr>
              <a:t>good research</a:t>
            </a:r>
          </a:p>
        </p:txBody>
      </p:sp>
    </p:spTree>
    <p:extLst>
      <p:ext uri="{BB962C8B-B14F-4D97-AF65-F5344CB8AC3E}">
        <p14:creationId xmlns:p14="http://schemas.microsoft.com/office/powerpoint/2010/main" val="320406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dirty="0" smtClean="0"/>
              <a:t>The impact of a research article</a:t>
            </a:r>
          </a:p>
        </p:txBody>
      </p:sp>
      <p:sp>
        <p:nvSpPr>
          <p:cNvPr id="9220" name="Rectangle 3"/>
          <p:cNvSpPr>
            <a:spLocks noGrp="1" noChangeArrowheads="1"/>
          </p:cNvSpPr>
          <p:nvPr>
            <p:ph idx="1"/>
          </p:nvPr>
        </p:nvSpPr>
        <p:spPr/>
        <p:txBody>
          <a:bodyPr/>
          <a:lstStyle/>
          <a:p>
            <a:r>
              <a:rPr lang="en-GB" smtClean="0"/>
              <a:t>Scientific manuscripts should present sufficient data so that the reader can fully evaluate the information and reach his or her own conclusions about results </a:t>
            </a:r>
          </a:p>
          <a:p>
            <a:pPr lvl="1"/>
            <a:r>
              <a:rPr lang="en-GB" smtClean="0"/>
              <a:t>to assess reliability and relevance</a:t>
            </a:r>
            <a:endParaRPr lang="en-GB" smtClean="0">
              <a:solidFill>
                <a:schemeClr val="bg2"/>
              </a:solidFill>
            </a:endParaRPr>
          </a:p>
          <a:p>
            <a:r>
              <a:rPr lang="en-GB" smtClean="0"/>
              <a:t>Readers need a clear understanding of exactly what was done</a:t>
            </a:r>
          </a:p>
          <a:p>
            <a:pPr lvl="1"/>
            <a:r>
              <a:rPr lang="en-GB" smtClean="0"/>
              <a:t>Clinicians </a:t>
            </a:r>
          </a:p>
          <a:p>
            <a:pPr lvl="1"/>
            <a:r>
              <a:rPr lang="en-GB" smtClean="0"/>
              <a:t>Researchers</a:t>
            </a:r>
          </a:p>
          <a:p>
            <a:pPr lvl="1"/>
            <a:r>
              <a:rPr lang="en-GB" smtClean="0"/>
              <a:t>Systematic reviewers  </a:t>
            </a:r>
          </a:p>
          <a:p>
            <a:pPr lvl="1"/>
            <a:r>
              <a:rPr lang="en-GB" smtClean="0"/>
              <a:t>Policy makers</a:t>
            </a:r>
          </a:p>
          <a:p>
            <a:pPr lvl="1"/>
            <a:r>
              <a:rPr lang="en-GB" smtClean="0"/>
              <a:t>…</a:t>
            </a:r>
          </a:p>
          <a:p>
            <a:pPr lvl="2">
              <a:buFontTx/>
              <a:buNone/>
            </a:pPr>
            <a:endParaRPr lang="en-GB" smtClean="0"/>
          </a:p>
          <a:p>
            <a:pPr lvl="1"/>
            <a:endParaRPr lang="en-GB" smtClean="0"/>
          </a:p>
        </p:txBody>
      </p:sp>
    </p:spTree>
    <p:extLst>
      <p:ext uri="{BB962C8B-B14F-4D97-AF65-F5344CB8AC3E}">
        <p14:creationId xmlns:p14="http://schemas.microsoft.com/office/powerpoint/2010/main" val="1332950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4384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Transparency </a:t>
            </a:r>
            <a:r>
              <a:rPr lang="en-GB" dirty="0" smtClean="0"/>
              <a:t>and </a:t>
            </a:r>
            <a:r>
              <a:rPr lang="en-GB" dirty="0" smtClean="0"/>
              <a:t>value</a:t>
            </a:r>
            <a:endParaRPr lang="en-GB" dirty="0"/>
          </a:p>
        </p:txBody>
      </p:sp>
      <p:sp>
        <p:nvSpPr>
          <p:cNvPr id="3" name="Content Placeholder 2"/>
          <p:cNvSpPr>
            <a:spLocks noGrp="1"/>
          </p:cNvSpPr>
          <p:nvPr>
            <p:ph idx="1"/>
          </p:nvPr>
        </p:nvSpPr>
        <p:spPr/>
        <p:txBody>
          <a:bodyPr/>
          <a:lstStyle/>
          <a:p>
            <a:r>
              <a:rPr lang="en-GB" dirty="0" smtClean="0"/>
              <a:t>Research only has value if </a:t>
            </a:r>
          </a:p>
          <a:p>
            <a:pPr lvl="1"/>
            <a:r>
              <a:rPr lang="en-GB" dirty="0" smtClean="0"/>
              <a:t>Study methods have validity</a:t>
            </a:r>
          </a:p>
          <a:p>
            <a:pPr lvl="1"/>
            <a:r>
              <a:rPr lang="en-GB" dirty="0" smtClean="0"/>
              <a:t>Research findings are published in a usable form  </a:t>
            </a:r>
          </a:p>
          <a:p>
            <a:pPr lvl="1"/>
            <a:endParaRPr lang="en-GB" dirty="0" smtClean="0"/>
          </a:p>
          <a:p>
            <a:endParaRPr lang="en-GB" dirty="0" smtClean="0"/>
          </a:p>
          <a:p>
            <a:pPr lvl="1"/>
            <a:endParaRPr lang="en-GB" dirty="0"/>
          </a:p>
        </p:txBody>
      </p:sp>
      <p:pic>
        <p:nvPicPr>
          <p:cNvPr id="2050" name="Picture 2"/>
          <p:cNvPicPr>
            <a:picLocks noChangeAspect="1" noChangeArrowheads="1"/>
          </p:cNvPicPr>
          <p:nvPr/>
        </p:nvPicPr>
        <p:blipFill>
          <a:blip r:embed="rId2" cstate="print"/>
          <a:srcRect l="7969" t="39984" r="9345" b="27532"/>
          <a:stretch>
            <a:fillRect/>
          </a:stretch>
        </p:blipFill>
        <p:spPr bwMode="auto">
          <a:xfrm>
            <a:off x="0" y="3289852"/>
            <a:ext cx="9144000" cy="2155371"/>
          </a:xfrm>
          <a:prstGeom prst="rect">
            <a:avLst/>
          </a:prstGeom>
          <a:noFill/>
          <a:ln w="9525">
            <a:solidFill>
              <a:srgbClr val="800080"/>
            </a:solidFill>
            <a:miter lim="800000"/>
            <a:headEnd/>
            <a:tailEnd/>
          </a:ln>
        </p:spPr>
      </p:pic>
    </p:spTree>
    <p:extLst>
      <p:ext uri="{BB962C8B-B14F-4D97-AF65-F5344CB8AC3E}">
        <p14:creationId xmlns:p14="http://schemas.microsoft.com/office/powerpoint/2010/main" val="13574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GB" dirty="0" smtClean="0"/>
              <a:t>What should be reported?</a:t>
            </a:r>
          </a:p>
        </p:txBody>
      </p:sp>
      <p:sp>
        <p:nvSpPr>
          <p:cNvPr id="1523715" name="Rectangle 3"/>
          <p:cNvSpPr>
            <a:spLocks noGrp="1" noChangeArrowheads="1"/>
          </p:cNvSpPr>
          <p:nvPr>
            <p:ph idx="1"/>
          </p:nvPr>
        </p:nvSpPr>
        <p:spPr/>
        <p:txBody>
          <a:bodyPr/>
          <a:lstStyle/>
          <a:p>
            <a:pPr eaLnBrk="1" hangingPunct="1">
              <a:lnSpc>
                <a:spcPct val="90000"/>
              </a:lnSpc>
              <a:buFont typeface="Wingdings" pitchFamily="2" charset="2"/>
              <a:buNone/>
            </a:pPr>
            <a:r>
              <a:rPr lang="en-GB" dirty="0" smtClean="0"/>
              <a:t>	“Describe statistical methods with enough detail to enable a knowledgeable reader with access to the original data to verify the reported results.” </a:t>
            </a:r>
          </a:p>
          <a:p>
            <a:pPr lvl="1" eaLnBrk="1" hangingPunct="1">
              <a:lnSpc>
                <a:spcPct val="90000"/>
              </a:lnSpc>
              <a:buFontTx/>
              <a:buNone/>
            </a:pPr>
            <a:r>
              <a:rPr lang="en-GB" dirty="0" smtClean="0"/>
              <a:t>	          </a:t>
            </a:r>
            <a:r>
              <a:rPr lang="en-GB" dirty="0" smtClean="0">
                <a:solidFill>
                  <a:schemeClr val="accent2"/>
                </a:solidFill>
              </a:rPr>
              <a:t>[International Committee of Medical Journal Editors]</a:t>
            </a:r>
            <a:endParaRPr lang="en-GB" b="1" dirty="0" smtClean="0">
              <a:solidFill>
                <a:schemeClr val="accent2"/>
              </a:solidFill>
            </a:endParaRPr>
          </a:p>
          <a:p>
            <a:pPr eaLnBrk="1" hangingPunct="1">
              <a:lnSpc>
                <a:spcPct val="90000"/>
              </a:lnSpc>
            </a:pPr>
            <a:endParaRPr lang="en-GB" dirty="0" smtClean="0"/>
          </a:p>
          <a:p>
            <a:pPr eaLnBrk="1" hangingPunct="1">
              <a:lnSpc>
                <a:spcPct val="90000"/>
              </a:lnSpc>
            </a:pPr>
            <a:r>
              <a:rPr lang="en-GB" dirty="0" smtClean="0"/>
              <a:t>A similar principle should extend to all study aspects </a:t>
            </a:r>
          </a:p>
          <a:p>
            <a:pPr lvl="1" eaLnBrk="1" hangingPunct="1">
              <a:lnSpc>
                <a:spcPct val="90000"/>
              </a:lnSpc>
            </a:pPr>
            <a:r>
              <a:rPr lang="en-GB" dirty="0" smtClean="0"/>
              <a:t>Selection of participants, Interventions, Outcomes etc</a:t>
            </a:r>
          </a:p>
          <a:p>
            <a:pPr lvl="1" eaLnBrk="1" hangingPunct="1">
              <a:lnSpc>
                <a:spcPct val="90000"/>
              </a:lnSpc>
            </a:pPr>
            <a:endParaRPr lang="en-GB" dirty="0" smtClean="0"/>
          </a:p>
          <a:p>
            <a:pPr eaLnBrk="1" hangingPunct="1">
              <a:lnSpc>
                <a:spcPct val="90000"/>
              </a:lnSpc>
            </a:pPr>
            <a:r>
              <a:rPr lang="en-GB" dirty="0" smtClean="0"/>
              <a:t>The goal should be transparency</a:t>
            </a:r>
          </a:p>
          <a:p>
            <a:pPr lvl="1" eaLnBrk="1" hangingPunct="1">
              <a:lnSpc>
                <a:spcPct val="90000"/>
              </a:lnSpc>
            </a:pPr>
            <a:r>
              <a:rPr lang="en-GB" dirty="0" smtClean="0"/>
              <a:t>Should not mislead</a:t>
            </a:r>
          </a:p>
          <a:p>
            <a:pPr lvl="1" eaLnBrk="1" hangingPunct="1">
              <a:lnSpc>
                <a:spcPct val="90000"/>
              </a:lnSpc>
            </a:pPr>
            <a:r>
              <a:rPr lang="en-GB" dirty="0" smtClean="0"/>
              <a:t>Should allow replication (in principle)</a:t>
            </a:r>
          </a:p>
          <a:p>
            <a:pPr lvl="1"/>
            <a:r>
              <a:rPr lang="en-GB" dirty="0"/>
              <a:t>Can be included in systematic review and meta-analysis</a:t>
            </a:r>
          </a:p>
          <a:p>
            <a:pPr lvl="1"/>
            <a:endParaRPr lang="en-GB" dirty="0"/>
          </a:p>
        </p:txBody>
      </p:sp>
    </p:spTree>
    <p:extLst>
      <p:ext uri="{BB962C8B-B14F-4D97-AF65-F5344CB8AC3E}">
        <p14:creationId xmlns:p14="http://schemas.microsoft.com/office/powerpoint/2010/main" val="34556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3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37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237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37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37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37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237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3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What do we mean by poor reporting?</a:t>
            </a:r>
          </a:p>
        </p:txBody>
      </p:sp>
      <p:sp>
        <p:nvSpPr>
          <p:cNvPr id="20483" name="Rectangle 3"/>
          <p:cNvSpPr>
            <a:spLocks noGrp="1" noChangeArrowheads="1"/>
          </p:cNvSpPr>
          <p:nvPr>
            <p:ph type="body" idx="1"/>
          </p:nvPr>
        </p:nvSpPr>
        <p:spPr/>
        <p:txBody>
          <a:bodyPr/>
          <a:lstStyle/>
          <a:p>
            <a:pPr eaLnBrk="1" hangingPunct="1">
              <a:buFont typeface="Wingdings" pitchFamily="2" charset="2"/>
              <a:buNone/>
            </a:pPr>
            <a:r>
              <a:rPr lang="en-GB" smtClean="0">
                <a:solidFill>
                  <a:srgbClr val="CC0099"/>
                </a:solidFill>
              </a:rPr>
              <a:t>Mainly</a:t>
            </a:r>
            <a:endParaRPr lang="en-GB" smtClean="0"/>
          </a:p>
          <a:p>
            <a:pPr eaLnBrk="1" hangingPunct="1"/>
            <a:r>
              <a:rPr lang="en-GB" smtClean="0"/>
              <a:t>Key information is missing, incomplete or ambiguous</a:t>
            </a:r>
          </a:p>
          <a:p>
            <a:pPr lvl="1" eaLnBrk="1" hangingPunct="1"/>
            <a:r>
              <a:rPr lang="en-GB" smtClean="0"/>
              <a:t>Methods</a:t>
            </a:r>
          </a:p>
          <a:p>
            <a:pPr lvl="1" eaLnBrk="1" hangingPunct="1"/>
            <a:r>
              <a:rPr lang="en-GB" smtClean="0"/>
              <a:t>Results </a:t>
            </a:r>
          </a:p>
          <a:p>
            <a:pPr eaLnBrk="1" hangingPunct="1"/>
            <a:endParaRPr lang="en-GB" smtClean="0"/>
          </a:p>
          <a:p>
            <a:pPr eaLnBrk="1" hangingPunct="1">
              <a:buFont typeface="Wingdings" pitchFamily="2" charset="2"/>
              <a:buNone/>
            </a:pPr>
            <a:r>
              <a:rPr lang="en-GB" smtClean="0">
                <a:solidFill>
                  <a:srgbClr val="CC0099"/>
                </a:solidFill>
              </a:rPr>
              <a:t>Also</a:t>
            </a:r>
            <a:r>
              <a:rPr lang="en-GB" smtClean="0"/>
              <a:t> </a:t>
            </a:r>
          </a:p>
          <a:p>
            <a:pPr eaLnBrk="1" hangingPunct="1"/>
            <a:r>
              <a:rPr lang="en-GB" smtClean="0"/>
              <a:t>Selective reporting </a:t>
            </a:r>
          </a:p>
          <a:p>
            <a:pPr lvl="1" eaLnBrk="1" hangingPunct="1"/>
            <a:r>
              <a:rPr lang="en-GB" smtClean="0"/>
              <a:t>Whole or part of study</a:t>
            </a:r>
          </a:p>
          <a:p>
            <a:pPr eaLnBrk="1" hangingPunct="1"/>
            <a:r>
              <a:rPr lang="en-GB" smtClean="0"/>
              <a:t>Misleading interpretation</a:t>
            </a:r>
          </a:p>
          <a:p>
            <a:pPr eaLnBrk="1" hangingPunct="1"/>
            <a:r>
              <a:rPr lang="en-GB" smtClean="0"/>
              <a:t>etc</a:t>
            </a:r>
          </a:p>
          <a:p>
            <a:pPr eaLnBrk="1" hangingPunct="1"/>
            <a:endParaRPr lang="en-GB" smtClean="0"/>
          </a:p>
        </p:txBody>
      </p:sp>
      <p:sp>
        <p:nvSpPr>
          <p:cNvPr id="7" name="Footer Placeholder 6"/>
          <p:cNvSpPr>
            <a:spLocks noGrp="1"/>
          </p:cNvSpPr>
          <p:nvPr>
            <p:ph type="ftr" sz="quarter" idx="1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a:solidFill>
                <a:srgbClr val="7F7F7F"/>
              </a:solidFill>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Evidence of poor reporting </a:t>
            </a:r>
          </a:p>
        </p:txBody>
      </p:sp>
      <p:sp>
        <p:nvSpPr>
          <p:cNvPr id="22531" name="Rectangle 3"/>
          <p:cNvSpPr>
            <a:spLocks noGrp="1" noChangeArrowheads="1"/>
          </p:cNvSpPr>
          <p:nvPr>
            <p:ph type="body" idx="1"/>
          </p:nvPr>
        </p:nvSpPr>
        <p:spPr/>
        <p:txBody>
          <a:bodyPr/>
          <a:lstStyle/>
          <a:p>
            <a:pPr eaLnBrk="1" hangingPunct="1"/>
            <a:r>
              <a:rPr lang="en-GB" dirty="0" smtClean="0"/>
              <a:t>There is considerable evidence that many published articles omit vital information</a:t>
            </a:r>
          </a:p>
          <a:p>
            <a:pPr lvl="1" eaLnBrk="1" hangingPunct="1"/>
            <a:r>
              <a:rPr lang="en-GB" dirty="0" smtClean="0"/>
              <a:t>Hundreds of reviews of published research articles </a:t>
            </a:r>
          </a:p>
          <a:p>
            <a:pPr eaLnBrk="1" hangingPunct="1"/>
            <a:endParaRPr lang="en-GB" dirty="0" smtClean="0"/>
          </a:p>
          <a:p>
            <a:pPr eaLnBrk="1" hangingPunct="1"/>
            <a:r>
              <a:rPr lang="en-GB" dirty="0" smtClean="0"/>
              <a:t>We often cannot tell exactly how the research was done </a:t>
            </a:r>
          </a:p>
          <a:p>
            <a:pPr eaLnBrk="1" hangingPunct="1">
              <a:buFont typeface="Wingdings" pitchFamily="2" charset="2"/>
              <a:buNone/>
            </a:pPr>
            <a:endParaRPr lang="en-GB" dirty="0" smtClean="0"/>
          </a:p>
        </p:txBody>
      </p:sp>
      <p:sp>
        <p:nvSpPr>
          <p:cNvPr id="7" name="Footer Placeholder 6"/>
          <p:cNvSpPr>
            <a:spLocks noGrp="1"/>
          </p:cNvSpPr>
          <p:nvPr>
            <p:ph type="ftr" sz="quarter" idx="11"/>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sz="1400">
              <a:solidFill>
                <a:srgbClr val="7F7F7F"/>
              </a:solidFill>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dirty="0" smtClean="0"/>
              <a:t>Reports of RCTs indexed on PubMed </a:t>
            </a:r>
          </a:p>
        </p:txBody>
      </p:sp>
      <p:sp>
        <p:nvSpPr>
          <p:cNvPr id="23554" name="Footer Placeholder 3"/>
          <p:cNvSpPr>
            <a:spLocks noGrp="1"/>
          </p:cNvSpPr>
          <p:nvPr>
            <p:ph type="ftr" sz="quarter" idx="11"/>
          </p:nvPr>
        </p:nvSpPr>
        <p:spPr>
          <a:noFill/>
        </p:spPr>
        <p:txBody>
          <a:bodyPr/>
          <a:lstStyle/>
          <a:p>
            <a:endParaRPr lang="en-GB">
              <a:cs typeface="Arial" charset="0"/>
            </a:endParaRPr>
          </a:p>
          <a:p>
            <a:endParaRPr lang="en-GB">
              <a:cs typeface="Arial" charset="0"/>
            </a:endParaRPr>
          </a:p>
        </p:txBody>
      </p:sp>
      <p:sp>
        <p:nvSpPr>
          <p:cNvPr id="5" name="Slide Number Placeholder 4"/>
          <p:cNvSpPr>
            <a:spLocks noGrp="1"/>
          </p:cNvSpPr>
          <p:nvPr>
            <p:ph type="sldNum" sz="quarter" idx="4294967295"/>
          </p:nvPr>
        </p:nvSpPr>
        <p:spPr>
          <a:xfrm>
            <a:off x="7086600" y="6248400"/>
            <a:ext cx="1905000" cy="457200"/>
          </a:xfrm>
          <a:prstGeom prst="rect">
            <a:avLst/>
          </a:prstGeom>
        </p:spPr>
        <p:txBody>
          <a:bodyPr/>
          <a:lstStyle/>
          <a:p>
            <a:pPr>
              <a:defRPr/>
            </a:pPr>
            <a:endParaRPr lang="en-GB" dirty="0"/>
          </a:p>
          <a:p>
            <a:pPr>
              <a:defRPr/>
            </a:pPr>
            <a:endParaRPr lang="en-GB" dirty="0"/>
          </a:p>
        </p:txBody>
      </p:sp>
      <p:sp>
        <p:nvSpPr>
          <p:cNvPr id="23556" name="Content Placeholder 10"/>
          <p:cNvSpPr>
            <a:spLocks noGrp="1"/>
          </p:cNvSpPr>
          <p:nvPr>
            <p:ph idx="1"/>
          </p:nvPr>
        </p:nvSpPr>
        <p:spPr/>
        <p:txBody>
          <a:bodyPr/>
          <a:lstStyle/>
          <a:p>
            <a:endParaRPr lang="it-IT" smtClean="0"/>
          </a:p>
        </p:txBody>
      </p:sp>
      <p:pic>
        <p:nvPicPr>
          <p:cNvPr id="23557" name="Picture 7"/>
          <p:cNvPicPr>
            <a:picLocks noChangeAspect="1" noChangeArrowheads="1"/>
          </p:cNvPicPr>
          <p:nvPr/>
        </p:nvPicPr>
        <p:blipFill>
          <a:blip r:embed="rId2" cstate="print"/>
          <a:srcRect l="3835" t="36047" r="32379" b="16704"/>
          <a:stretch>
            <a:fillRect/>
          </a:stretch>
        </p:blipFill>
        <p:spPr bwMode="auto">
          <a:xfrm>
            <a:off x="-19050" y="1773238"/>
            <a:ext cx="9074150" cy="4032250"/>
          </a:xfrm>
          <a:prstGeom prst="rect">
            <a:avLst/>
          </a:prstGeom>
          <a:noFill/>
          <a:ln w="9525">
            <a:noFill/>
            <a:miter lim="800000"/>
            <a:headEnd/>
            <a:tailEnd/>
          </a:ln>
        </p:spPr>
      </p:pic>
      <p:sp>
        <p:nvSpPr>
          <p:cNvPr id="7" name="Slide Number Placeholder 1"/>
          <p:cNvSpPr txBox="1">
            <a:spLocks/>
          </p:cNvSpPr>
          <p:nvPr/>
        </p:nvSpPr>
        <p:spPr bwMode="auto">
          <a:xfrm>
            <a:off x="7226300" y="64293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1"/>
                </a:solidFill>
                <a:latin typeface="Arial" charset="0"/>
              </a:defRPr>
            </a:lvl1pPr>
            <a:lvl2pPr marL="742950" indent="-285750">
              <a:defRPr sz="1400">
                <a:solidFill>
                  <a:schemeClr val="bg1"/>
                </a:solidFill>
                <a:latin typeface="Arial" charset="0"/>
              </a:defRPr>
            </a:lvl2pPr>
            <a:lvl3pPr marL="1143000" indent="-228600">
              <a:defRPr sz="1400">
                <a:solidFill>
                  <a:schemeClr val="bg1"/>
                </a:solidFill>
                <a:latin typeface="Arial" charset="0"/>
              </a:defRPr>
            </a:lvl3pPr>
            <a:lvl4pPr marL="1600200" indent="-228600">
              <a:defRPr sz="1400">
                <a:solidFill>
                  <a:schemeClr val="bg1"/>
                </a:solidFill>
                <a:latin typeface="Arial" charset="0"/>
              </a:defRPr>
            </a:lvl4pPr>
            <a:lvl5pPr marL="2057400" indent="-228600">
              <a:defRPr sz="1400">
                <a:solidFill>
                  <a:schemeClr val="bg1"/>
                </a:solidFill>
                <a:latin typeface="Arial" charset="0"/>
              </a:defRPr>
            </a:lvl5pPr>
            <a:lvl6pPr marL="2514600" indent="-228600" eaLnBrk="0" fontAlgn="base" hangingPunct="0">
              <a:spcBef>
                <a:spcPct val="20000"/>
              </a:spcBef>
              <a:spcAft>
                <a:spcPct val="0"/>
              </a:spcAft>
              <a:buChar char="•"/>
              <a:defRPr sz="1400">
                <a:solidFill>
                  <a:schemeClr val="bg1"/>
                </a:solidFill>
                <a:latin typeface="Arial" charset="0"/>
              </a:defRPr>
            </a:lvl6pPr>
            <a:lvl7pPr marL="2971800" indent="-228600" eaLnBrk="0" fontAlgn="base" hangingPunct="0">
              <a:spcBef>
                <a:spcPct val="20000"/>
              </a:spcBef>
              <a:spcAft>
                <a:spcPct val="0"/>
              </a:spcAft>
              <a:buChar char="•"/>
              <a:defRPr sz="1400">
                <a:solidFill>
                  <a:schemeClr val="bg1"/>
                </a:solidFill>
                <a:latin typeface="Arial" charset="0"/>
              </a:defRPr>
            </a:lvl7pPr>
            <a:lvl8pPr marL="3429000" indent="-228600" eaLnBrk="0" fontAlgn="base" hangingPunct="0">
              <a:spcBef>
                <a:spcPct val="20000"/>
              </a:spcBef>
              <a:spcAft>
                <a:spcPct val="0"/>
              </a:spcAft>
              <a:buChar char="•"/>
              <a:defRPr sz="1400">
                <a:solidFill>
                  <a:schemeClr val="bg1"/>
                </a:solidFill>
                <a:latin typeface="Arial" charset="0"/>
              </a:defRPr>
            </a:lvl8pPr>
            <a:lvl9pPr marL="3886200" indent="-228600" eaLnBrk="0" fontAlgn="base" hangingPunct="0">
              <a:spcBef>
                <a:spcPct val="20000"/>
              </a:spcBef>
              <a:spcAft>
                <a:spcPct val="0"/>
              </a:spcAft>
              <a:buChar char="•"/>
              <a:defRPr sz="1400">
                <a:solidFill>
                  <a:schemeClr val="bg1"/>
                </a:solidFill>
                <a:latin typeface="Arial" charset="0"/>
              </a:defRPr>
            </a:lvl9pPr>
          </a:lstStyle>
          <a:p>
            <a:pPr algn="r" eaLnBrk="1" hangingPunct="1">
              <a:buFontTx/>
              <a:buNone/>
            </a:pPr>
            <a:fld id="{4D86E517-555E-435B-86C4-CAFB6BC820A7}" type="slidenum">
              <a:rPr lang="nl-NL" sz="2400" b="1">
                <a:solidFill>
                  <a:srgbClr val="FFFF00"/>
                </a:solidFill>
                <a:latin typeface="Tahoma" pitchFamily="34" charset="0"/>
                <a:ea typeface="ＭＳ Ｐゴシック" pitchFamily="34" charset="-128"/>
                <a:cs typeface="Tahoma" pitchFamily="34" charset="0"/>
              </a:rPr>
              <a:pPr algn="r" eaLnBrk="1" hangingPunct="1">
                <a:buFontTx/>
                <a:buNone/>
              </a:pPr>
              <a:t>7</a:t>
            </a:fld>
            <a:endParaRPr lang="nl-NL" sz="2400" b="1" dirty="0">
              <a:solidFill>
                <a:srgbClr val="FFFF00"/>
              </a:solidFill>
              <a:latin typeface="Tahoma"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762958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of research</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r>
              <a:rPr lang="en-GB" sz="2000" dirty="0" smtClean="0"/>
              <a:t>“In 37% of papers patient numbers were inadequately reported; 20% of papers introduced new statistical methods in the 'results' section not previously reported in the 'methods' section, and 23% of papers reported no measurement of error with the main outcome measure.” </a:t>
            </a:r>
          </a:p>
          <a:p>
            <a:pPr marL="0" indent="0">
              <a:buNone/>
            </a:pPr>
            <a:endParaRPr lang="en-GB" sz="2000" dirty="0"/>
          </a:p>
          <a:p>
            <a:pPr marL="0" indent="0" algn="ctr">
              <a:buNone/>
            </a:pPr>
            <a:r>
              <a:rPr lang="en-GB" sz="2000" b="0" dirty="0" smtClean="0"/>
              <a:t>[Parsons et al, </a:t>
            </a:r>
            <a:r>
              <a:rPr lang="fr-FR" sz="2000" b="0" i="1" dirty="0" smtClean="0"/>
              <a:t>J </a:t>
            </a:r>
            <a:r>
              <a:rPr lang="fr-FR" sz="2000" b="0" i="1" dirty="0" err="1" smtClean="0"/>
              <a:t>Bone</a:t>
            </a:r>
            <a:r>
              <a:rPr lang="fr-FR" sz="2000" b="0" i="1" dirty="0" smtClean="0"/>
              <a:t> Joint </a:t>
            </a:r>
            <a:r>
              <a:rPr lang="fr-FR" sz="2000" b="0" i="1" dirty="0" err="1" smtClean="0"/>
              <a:t>Surg</a:t>
            </a:r>
            <a:r>
              <a:rPr lang="fr-FR" sz="2000" b="0" i="1" dirty="0" smtClean="0"/>
              <a:t> </a:t>
            </a:r>
            <a:r>
              <a:rPr lang="fr-FR" sz="2000" b="0" i="1" dirty="0" err="1" smtClean="0"/>
              <a:t>Br</a:t>
            </a:r>
            <a:r>
              <a:rPr lang="fr-FR" sz="2000" b="0" dirty="0" smtClean="0"/>
              <a:t> 2011]</a:t>
            </a:r>
            <a:endParaRPr lang="en-GB" sz="2000" b="0" dirty="0" smtClean="0"/>
          </a:p>
          <a:p>
            <a:pPr marL="0" indent="0">
              <a:buNone/>
            </a:pPr>
            <a:r>
              <a:rPr lang="en-GB" sz="2000" dirty="0" smtClean="0"/>
              <a:t> </a:t>
            </a:r>
            <a:endParaRPr lang="en-GB" sz="2000" dirty="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6918"/>
            <a:ext cx="91535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42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3635375" y="6237288"/>
            <a:ext cx="1905000" cy="457200"/>
          </a:xfrm>
          <a:prstGeom prst="rect">
            <a:avLst/>
          </a:prstGeom>
        </p:spPr>
        <p:txBody>
          <a:bodyPr/>
          <a:lstStyle/>
          <a:p>
            <a:endParaRPr lang="en-GB" dirty="0"/>
          </a:p>
          <a:p>
            <a:endParaRPr lang="en-GB" dirty="0"/>
          </a:p>
        </p:txBody>
      </p:sp>
      <p:sp>
        <p:nvSpPr>
          <p:cNvPr id="1145858" name="Rectangle 2"/>
          <p:cNvSpPr>
            <a:spLocks noGrp="1" noChangeArrowheads="1"/>
          </p:cNvSpPr>
          <p:nvPr>
            <p:ph type="title"/>
          </p:nvPr>
        </p:nvSpPr>
        <p:spPr/>
        <p:txBody>
          <a:bodyPr/>
          <a:lstStyle/>
          <a:p>
            <a:r>
              <a:rPr lang="en-GB"/>
              <a:t>Case-control studies</a:t>
            </a:r>
          </a:p>
        </p:txBody>
      </p:sp>
      <p:sp>
        <p:nvSpPr>
          <p:cNvPr id="1145859" name="Rectangle 3"/>
          <p:cNvSpPr>
            <a:spLocks noGrp="1" noChangeArrowheads="1"/>
          </p:cNvSpPr>
          <p:nvPr>
            <p:ph type="body" idx="1"/>
          </p:nvPr>
        </p:nvSpPr>
        <p:spPr/>
        <p:txBody>
          <a:bodyPr/>
          <a:lstStyle/>
          <a:p>
            <a:pPr marL="0" indent="0">
              <a:buNone/>
            </a:pPr>
            <a:r>
              <a:rPr lang="en-GB" dirty="0" smtClean="0">
                <a:solidFill>
                  <a:srgbClr val="993366"/>
                </a:solidFill>
              </a:rPr>
              <a:t>Bias </a:t>
            </a:r>
            <a:r>
              <a:rPr lang="en-GB" dirty="0">
                <a:solidFill>
                  <a:srgbClr val="993366"/>
                </a:solidFill>
              </a:rPr>
              <a:t>in psychiatric case-control studies: literature survey.        </a:t>
            </a:r>
            <a:r>
              <a:rPr lang="en-GB" b="0" dirty="0">
                <a:solidFill>
                  <a:srgbClr val="993366"/>
                </a:solidFill>
              </a:rPr>
              <a:t>[Lee et al, </a:t>
            </a:r>
            <a:r>
              <a:rPr lang="en-GB" b="0" i="1" dirty="0">
                <a:solidFill>
                  <a:srgbClr val="993366"/>
                </a:solidFill>
              </a:rPr>
              <a:t>Br J Psychiatry</a:t>
            </a:r>
            <a:r>
              <a:rPr lang="en-GB" b="0" dirty="0">
                <a:solidFill>
                  <a:srgbClr val="993366"/>
                </a:solidFill>
              </a:rPr>
              <a:t> 2007</a:t>
            </a:r>
            <a:r>
              <a:rPr lang="en-GB" b="0" dirty="0" smtClean="0">
                <a:solidFill>
                  <a:srgbClr val="993366"/>
                </a:solidFill>
              </a:rPr>
              <a:t>]</a:t>
            </a:r>
          </a:p>
          <a:p>
            <a:pPr marL="0" indent="0">
              <a:buNone/>
            </a:pPr>
            <a:r>
              <a:rPr lang="en-GB" b="0" dirty="0" smtClean="0">
                <a:solidFill>
                  <a:srgbClr val="993366"/>
                </a:solidFill>
              </a:rPr>
              <a:t> </a:t>
            </a:r>
            <a:endParaRPr lang="en-GB" b="0" dirty="0">
              <a:solidFill>
                <a:srgbClr val="993366"/>
              </a:solidFill>
            </a:endParaRPr>
          </a:p>
          <a:p>
            <a:r>
              <a:rPr lang="en-GB" dirty="0"/>
              <a:t>RESULTS</a:t>
            </a:r>
            <a:br>
              <a:rPr lang="en-GB" dirty="0"/>
            </a:br>
            <a:r>
              <a:rPr lang="en-GB" dirty="0"/>
              <a:t>“The reporting of methods in the 408 identified papers was generally poor, with basic information about recruitment of participants often absent …”</a:t>
            </a:r>
          </a:p>
          <a:p>
            <a:r>
              <a:rPr lang="en-GB" dirty="0"/>
              <a:t>CONCLUSIONS </a:t>
            </a:r>
            <a:br>
              <a:rPr lang="en-GB" dirty="0"/>
            </a:br>
            <a:r>
              <a:rPr lang="en-GB" dirty="0"/>
              <a:t> “Poor reporting of recruitment strategies threatens the validity of reported results and reduces the generalisability of studies.” </a:t>
            </a:r>
          </a:p>
        </p:txBody>
      </p:sp>
    </p:spTree>
    <p:extLst>
      <p:ext uri="{BB962C8B-B14F-4D97-AF65-F5344CB8AC3E}">
        <p14:creationId xmlns:p14="http://schemas.microsoft.com/office/powerpoint/2010/main" val="245445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SM Feb05">
  <a:themeElements>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M Feb0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M Feb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M Feb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M Feb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M Feb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M Feb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M Feb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CSM Feb05</Template>
  <TotalTime>15394</TotalTime>
  <Words>829</Words>
  <Application>Microsoft Office PowerPoint</Application>
  <PresentationFormat>On-screen Show (4:3)</PresentationFormat>
  <Paragraphs>156</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CSM Feb05</vt:lpstr>
      <vt:lpstr>  Enhancing the quality and transparency of health research through the use of reporting guidelines  </vt:lpstr>
      <vt:lpstr>The impact of a research article</vt:lpstr>
      <vt:lpstr>Transparency and value</vt:lpstr>
      <vt:lpstr>What should be reported?</vt:lpstr>
      <vt:lpstr>What do we mean by poor reporting?</vt:lpstr>
      <vt:lpstr>Evidence of poor reporting </vt:lpstr>
      <vt:lpstr>Reports of RCTs indexed on PubMed </vt:lpstr>
      <vt:lpstr>Reporting of research</vt:lpstr>
      <vt:lpstr>Case-control studies</vt:lpstr>
      <vt:lpstr>Impact of poor reporting </vt:lpstr>
      <vt:lpstr>Whose fault is poor reporting?</vt:lpstr>
      <vt:lpstr>Reporting guidelines (RG)</vt:lpstr>
      <vt:lpstr>The CONSORT Statement  for Reporting RCTs </vt:lpstr>
      <vt:lpstr>Other reporting guidelines</vt:lpstr>
      <vt:lpstr>PowerPoint Presentation</vt:lpstr>
      <vt:lpstr>State of play</vt:lpstr>
      <vt:lpstr>Cobo et al, BMJ 2011  </vt:lpstr>
      <vt:lpstr>What is needed?</vt:lpstr>
      <vt:lpstr>Importance of good research  reporting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higher quality studies of prognostic and predictive factors</dc:title>
  <dc:creator>CRUK</dc:creator>
  <cp:lastModifiedBy>daltman</cp:lastModifiedBy>
  <cp:revision>260</cp:revision>
  <cp:lastPrinted>1999-02-02T22:31:51Z</cp:lastPrinted>
  <dcterms:created xsi:type="dcterms:W3CDTF">1998-03-24T20:43:04Z</dcterms:created>
  <dcterms:modified xsi:type="dcterms:W3CDTF">2012-10-09T23:05:53Z</dcterms:modified>
</cp:coreProperties>
</file>