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0" r:id="rId1"/>
  </p:sldMasterIdLst>
  <p:notesMasterIdLst>
    <p:notesMasterId r:id="rId50"/>
  </p:notesMasterIdLst>
  <p:handoutMasterIdLst>
    <p:handoutMasterId r:id="rId51"/>
  </p:handoutMasterIdLst>
  <p:sldIdLst>
    <p:sldId id="292" r:id="rId2"/>
    <p:sldId id="723" r:id="rId3"/>
    <p:sldId id="726" r:id="rId4"/>
    <p:sldId id="727" r:id="rId5"/>
    <p:sldId id="728" r:id="rId6"/>
    <p:sldId id="729" r:id="rId7"/>
    <p:sldId id="730" r:id="rId8"/>
    <p:sldId id="633" r:id="rId9"/>
    <p:sldId id="731" r:id="rId10"/>
    <p:sldId id="714" r:id="rId11"/>
    <p:sldId id="584" r:id="rId12"/>
    <p:sldId id="737" r:id="rId13"/>
    <p:sldId id="660" r:id="rId14"/>
    <p:sldId id="585" r:id="rId15"/>
    <p:sldId id="689" r:id="rId16"/>
    <p:sldId id="721" r:id="rId17"/>
    <p:sldId id="777" r:id="rId18"/>
    <p:sldId id="690" r:id="rId19"/>
    <p:sldId id="722" r:id="rId20"/>
    <p:sldId id="691" r:id="rId21"/>
    <p:sldId id="708" r:id="rId22"/>
    <p:sldId id="709" r:id="rId23"/>
    <p:sldId id="705" r:id="rId24"/>
    <p:sldId id="707" r:id="rId25"/>
    <p:sldId id="733" r:id="rId26"/>
    <p:sldId id="734" r:id="rId27"/>
    <p:sldId id="735" r:id="rId28"/>
    <p:sldId id="781" r:id="rId29"/>
    <p:sldId id="782" r:id="rId30"/>
    <p:sldId id="757" r:id="rId31"/>
    <p:sldId id="758" r:id="rId32"/>
    <p:sldId id="759" r:id="rId33"/>
    <p:sldId id="760" r:id="rId34"/>
    <p:sldId id="761" r:id="rId35"/>
    <p:sldId id="784" r:id="rId36"/>
    <p:sldId id="762" r:id="rId37"/>
    <p:sldId id="765" r:id="rId38"/>
    <p:sldId id="766" r:id="rId39"/>
    <p:sldId id="767" r:id="rId40"/>
    <p:sldId id="768" r:id="rId41"/>
    <p:sldId id="769" r:id="rId42"/>
    <p:sldId id="770" r:id="rId43"/>
    <p:sldId id="771" r:id="rId44"/>
    <p:sldId id="772" r:id="rId45"/>
    <p:sldId id="773" r:id="rId46"/>
    <p:sldId id="783" r:id="rId47"/>
    <p:sldId id="774" r:id="rId48"/>
    <p:sldId id="780" r:id="rId49"/>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80"/>
    <a:srgbClr val="FF7C80"/>
    <a:srgbClr val="FF6699"/>
    <a:srgbClr val="CCFFFF"/>
    <a:srgbClr val="FFCC66"/>
    <a:srgbClr val="00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p:scale>
          <a:sx n="50" d="100"/>
          <a:sy n="50" d="100"/>
        </p:scale>
        <p:origin x="-835" y="-86"/>
      </p:cViewPr>
      <p:guideLst>
        <p:guide orient="horz" pos="2160"/>
        <p:guide pos="2880"/>
      </p:guideLst>
    </p:cSldViewPr>
  </p:slideViewPr>
  <p:outlineViewPr>
    <p:cViewPr>
      <p:scale>
        <a:sx n="33" d="100"/>
        <a:sy n="33" d="100"/>
      </p:scale>
      <p:origin x="0" y="13656"/>
    </p:cViewPr>
  </p:outlineViewPr>
  <p:notesTextViewPr>
    <p:cViewPr>
      <p:scale>
        <a:sx n="100" d="100"/>
        <a:sy n="100" d="100"/>
      </p:scale>
      <p:origin x="0" y="0"/>
    </p:cViewPr>
  </p:notesTextViewPr>
  <p:sorterViewPr>
    <p:cViewPr>
      <p:scale>
        <a:sx n="110" d="100"/>
        <a:sy n="110" d="100"/>
      </p:scale>
      <p:origin x="0" y="20016"/>
    </p:cViewPr>
  </p:sorterViewPr>
  <p:notesViewPr>
    <p:cSldViewPr>
      <p:cViewPr varScale="1">
        <p:scale>
          <a:sx n="51" d="100"/>
          <a:sy n="51" d="100"/>
        </p:scale>
        <p:origin x="-297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944813"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defTabSz="771525" eaLnBrk="0" hangingPunct="0">
              <a:defRPr sz="1000" i="1"/>
            </a:lvl1pPr>
          </a:lstStyle>
          <a:p>
            <a:pPr>
              <a:defRPr/>
            </a:pPr>
            <a:endParaRPr lang="en-GB"/>
          </a:p>
        </p:txBody>
      </p:sp>
      <p:sp>
        <p:nvSpPr>
          <p:cNvPr id="3075" name="Rectangle 3"/>
          <p:cNvSpPr>
            <a:spLocks noGrp="1" noChangeArrowheads="1"/>
          </p:cNvSpPr>
          <p:nvPr>
            <p:ph type="dt" sz="quarter" idx="1"/>
          </p:nvPr>
        </p:nvSpPr>
        <p:spPr bwMode="auto">
          <a:xfrm>
            <a:off x="3852863" y="11113"/>
            <a:ext cx="2944812"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algn="r" defTabSz="771525" eaLnBrk="0" hangingPunct="0">
              <a:defRPr sz="1000" i="1"/>
            </a:lvl1pPr>
          </a:lstStyle>
          <a:p>
            <a:pPr>
              <a:defRPr/>
            </a:pPr>
            <a:endParaRPr lang="en-GB"/>
          </a:p>
        </p:txBody>
      </p:sp>
      <p:sp>
        <p:nvSpPr>
          <p:cNvPr id="3076" name="Rectangle 4"/>
          <p:cNvSpPr>
            <a:spLocks noGrp="1" noChangeArrowheads="1"/>
          </p:cNvSpPr>
          <p:nvPr>
            <p:ph type="ftr" sz="quarter" idx="2"/>
          </p:nvPr>
        </p:nvSpPr>
        <p:spPr bwMode="auto">
          <a:xfrm>
            <a:off x="0" y="9451975"/>
            <a:ext cx="2944813"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defTabSz="771525" eaLnBrk="0" hangingPunct="0">
              <a:defRPr sz="1000" i="1"/>
            </a:lvl1pPr>
          </a:lstStyle>
          <a:p>
            <a:pPr>
              <a:defRPr/>
            </a:pPr>
            <a:endParaRPr lang="en-GB"/>
          </a:p>
        </p:txBody>
      </p:sp>
      <p:sp>
        <p:nvSpPr>
          <p:cNvPr id="3078" name="Rectangle 6"/>
          <p:cNvSpPr>
            <a:spLocks noChangeArrowheads="1"/>
          </p:cNvSpPr>
          <p:nvPr/>
        </p:nvSpPr>
        <p:spPr bwMode="auto">
          <a:xfrm>
            <a:off x="466725" y="9502775"/>
            <a:ext cx="2424113" cy="244475"/>
          </a:xfrm>
          <a:prstGeom prst="rect">
            <a:avLst/>
          </a:prstGeom>
          <a:noFill/>
          <a:ln w="9525">
            <a:noFill/>
            <a:miter lim="800000"/>
            <a:headEnd/>
            <a:tailEnd/>
          </a:ln>
          <a:effectLst/>
        </p:spPr>
        <p:txBody>
          <a:bodyPr lIns="93143" tIns="46572" rIns="93143" bIns="46572">
            <a:spAutoFit/>
          </a:bodyPr>
          <a:lstStyle/>
          <a:p>
            <a:pPr defTabSz="771525" eaLnBrk="0" hangingPunct="0">
              <a:spcBef>
                <a:spcPct val="50000"/>
              </a:spcBef>
              <a:defRPr/>
            </a:pPr>
            <a:r>
              <a:rPr lang="en-GB" sz="1000">
                <a:latin typeface="Verdana" pitchFamily="34" charset="0"/>
              </a:rPr>
              <a:t>Doug Altman</a:t>
            </a:r>
          </a:p>
        </p:txBody>
      </p:sp>
      <p:sp>
        <p:nvSpPr>
          <p:cNvPr id="3082" name="Rectangle 10"/>
          <p:cNvSpPr>
            <a:spLocks noGrp="1" noChangeArrowheads="1"/>
          </p:cNvSpPr>
          <p:nvPr>
            <p:ph type="sldNum" sz="quarter" idx="3"/>
          </p:nvPr>
        </p:nvSpPr>
        <p:spPr bwMode="auto">
          <a:xfrm>
            <a:off x="3852863" y="9451975"/>
            <a:ext cx="2944812" cy="301625"/>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algn="ctr" defTabSz="771525" eaLnBrk="0" hangingPunct="0">
              <a:spcBef>
                <a:spcPct val="50000"/>
              </a:spcBef>
              <a:defRPr sz="1200"/>
            </a:lvl1pPr>
          </a:lstStyle>
          <a:p>
            <a:pPr>
              <a:defRPr/>
            </a:pPr>
            <a:r>
              <a:rPr lang="en-GB"/>
              <a:t>                                                 </a:t>
            </a:r>
            <a:fld id="{1F77CA1F-A11C-4F78-B7E7-40E0C1E890A4}" type="slidenum">
              <a:rPr lang="en-GB"/>
              <a:pPr>
                <a:defRPr/>
              </a:pPr>
              <a:t>‹#›</a:t>
            </a:fld>
            <a:endParaRPr lang="en-GB"/>
          </a:p>
        </p:txBody>
      </p:sp>
    </p:spTree>
    <p:extLst>
      <p:ext uri="{BB962C8B-B14F-4D97-AF65-F5344CB8AC3E}">
        <p14:creationId xmlns:p14="http://schemas.microsoft.com/office/powerpoint/2010/main" val="202216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944813"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defTabSz="771525" eaLnBrk="0" hangingPunct="0">
              <a:defRPr sz="1000" i="1"/>
            </a:lvl1pPr>
          </a:lstStyle>
          <a:p>
            <a:pPr>
              <a:defRPr/>
            </a:pPr>
            <a:endParaRPr lang="en-GB"/>
          </a:p>
        </p:txBody>
      </p:sp>
      <p:sp>
        <p:nvSpPr>
          <p:cNvPr id="2051" name="Rectangle 3"/>
          <p:cNvSpPr>
            <a:spLocks noGrp="1" noChangeArrowheads="1"/>
          </p:cNvSpPr>
          <p:nvPr>
            <p:ph type="dt" idx="1"/>
          </p:nvPr>
        </p:nvSpPr>
        <p:spPr bwMode="auto">
          <a:xfrm>
            <a:off x="3852863" y="11113"/>
            <a:ext cx="2944812" cy="463550"/>
          </a:xfrm>
          <a:prstGeom prst="rect">
            <a:avLst/>
          </a:prstGeom>
          <a:noFill/>
          <a:ln w="9525">
            <a:noFill/>
            <a:miter lim="800000"/>
            <a:headEnd/>
            <a:tailEnd/>
          </a:ln>
          <a:effectLst/>
        </p:spPr>
        <p:txBody>
          <a:bodyPr vert="horz" wrap="square" lIns="19271" tIns="0" rIns="19271" bIns="0" numCol="1" anchor="t" anchorCtr="0" compatLnSpc="1">
            <a:prstTxWarp prst="textNoShape">
              <a:avLst/>
            </a:prstTxWarp>
          </a:bodyPr>
          <a:lstStyle>
            <a:lvl1pPr algn="r" defTabSz="771525" eaLnBrk="0" hangingPunct="0">
              <a:defRPr sz="1000" i="1"/>
            </a:lvl1pPr>
          </a:lstStyle>
          <a:p>
            <a:pPr>
              <a:defRPr/>
            </a:pPr>
            <a:endParaRPr lang="en-GB"/>
          </a:p>
        </p:txBody>
      </p:sp>
      <p:sp>
        <p:nvSpPr>
          <p:cNvPr id="2052" name="Rectangle 4"/>
          <p:cNvSpPr>
            <a:spLocks noGrp="1" noChangeArrowheads="1"/>
          </p:cNvSpPr>
          <p:nvPr>
            <p:ph type="ftr" sz="quarter" idx="4"/>
          </p:nvPr>
        </p:nvSpPr>
        <p:spPr bwMode="auto">
          <a:xfrm>
            <a:off x="0" y="9451975"/>
            <a:ext cx="2944813"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defTabSz="771525" eaLnBrk="0" hangingPunct="0">
              <a:defRPr sz="1000" i="1"/>
            </a:lvl1pPr>
          </a:lstStyle>
          <a:p>
            <a:pPr>
              <a:defRPr/>
            </a:pPr>
            <a:endParaRPr lang="en-GB"/>
          </a:p>
        </p:txBody>
      </p:sp>
      <p:sp>
        <p:nvSpPr>
          <p:cNvPr id="2053" name="Rectangle 5"/>
          <p:cNvSpPr>
            <a:spLocks noGrp="1" noChangeArrowheads="1"/>
          </p:cNvSpPr>
          <p:nvPr>
            <p:ph type="sldNum" sz="quarter" idx="5"/>
          </p:nvPr>
        </p:nvSpPr>
        <p:spPr bwMode="auto">
          <a:xfrm>
            <a:off x="3852863" y="9451975"/>
            <a:ext cx="2944812" cy="463550"/>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algn="r" defTabSz="771525" eaLnBrk="0" hangingPunct="0">
              <a:defRPr sz="1000" i="1"/>
            </a:lvl1pPr>
          </a:lstStyle>
          <a:p>
            <a:pPr>
              <a:defRPr/>
            </a:pPr>
            <a:fld id="{7D2ACE5D-D3BB-4709-AA0B-B146A4A46DAC}" type="slidenum">
              <a:rPr lang="en-GB"/>
              <a:pPr>
                <a:defRPr/>
              </a:pPr>
              <a:t>‹#›</a:t>
            </a:fld>
            <a:endParaRPr lang="en-GB"/>
          </a:p>
        </p:txBody>
      </p:sp>
      <p:sp>
        <p:nvSpPr>
          <p:cNvPr id="2054" name="Rectangle 6"/>
          <p:cNvSpPr>
            <a:spLocks noGrp="1" noChangeArrowheads="1"/>
          </p:cNvSpPr>
          <p:nvPr>
            <p:ph type="body" sz="quarter" idx="3"/>
          </p:nvPr>
        </p:nvSpPr>
        <p:spPr bwMode="auto">
          <a:xfrm>
            <a:off x="904875" y="4730750"/>
            <a:ext cx="4987925" cy="4487863"/>
          </a:xfrm>
          <a:prstGeom prst="rect">
            <a:avLst/>
          </a:prstGeom>
          <a:noFill/>
          <a:ln w="9525">
            <a:noFill/>
            <a:miter lim="800000"/>
            <a:headEnd/>
            <a:tailEnd/>
          </a:ln>
          <a:effectLst/>
        </p:spPr>
        <p:txBody>
          <a:bodyPr vert="horz" wrap="square" lIns="93143" tIns="46572" rIns="93143" bIns="4657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9639" name="Rectangle 7"/>
          <p:cNvSpPr>
            <a:spLocks noGrp="1" noRot="1" noChangeAspect="1" noChangeArrowheads="1" noTextEdit="1"/>
          </p:cNvSpPr>
          <p:nvPr>
            <p:ph type="sldImg" idx="2"/>
          </p:nvPr>
        </p:nvSpPr>
        <p:spPr bwMode="auto">
          <a:xfrm>
            <a:off x="1087438" y="866775"/>
            <a:ext cx="4624387" cy="34686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86298951"/>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5E4AAABE-8408-4FCA-A95F-4609FD425860}" type="slidenum">
              <a:rPr lang="en-GB" smtClean="0"/>
              <a:pPr/>
              <a:t>1</a:t>
            </a:fld>
            <a:endParaRPr lang="en-GB" dirty="0" smtClean="0"/>
          </a:p>
        </p:txBody>
      </p:sp>
      <p:sp>
        <p:nvSpPr>
          <p:cNvPr id="70659" name="Rectangle 2"/>
          <p:cNvSpPr>
            <a:spLocks noGrp="1" noRot="1" noChangeAspect="1" noChangeArrowheads="1" noTextEdit="1"/>
          </p:cNvSpPr>
          <p:nvPr>
            <p:ph type="sldImg"/>
          </p:nvPr>
        </p:nvSpPr>
        <p:spPr>
          <a:xfrm>
            <a:off x="917575" y="744538"/>
            <a:ext cx="4962525" cy="3722687"/>
          </a:xfrm>
          <a:ln/>
        </p:spPr>
      </p:sp>
      <p:sp>
        <p:nvSpPr>
          <p:cNvPr id="70660" name="Rectangle 3"/>
          <p:cNvSpPr>
            <a:spLocks noGrp="1" noChangeArrowheads="1"/>
          </p:cNvSpPr>
          <p:nvPr>
            <p:ph type="body" idx="1"/>
          </p:nvPr>
        </p:nvSpPr>
        <p:spPr>
          <a:xfrm>
            <a:off x="679450" y="4714875"/>
            <a:ext cx="5438775" cy="4467225"/>
          </a:xfrm>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0CAB7-D2B8-4D58-85F7-5C35EE6F8558}" type="slidenum">
              <a:rPr lang="en-GB"/>
              <a:pPr/>
              <a:t>23</a:t>
            </a:fld>
            <a:endParaRPr lang="en-GB"/>
          </a:p>
        </p:txBody>
      </p:sp>
      <p:sp>
        <p:nvSpPr>
          <p:cNvPr id="598018" name="Rectangle 2"/>
          <p:cNvSpPr>
            <a:spLocks noGrp="1" noRot="1" noChangeAspect="1" noChangeArrowheads="1" noTextEdit="1"/>
          </p:cNvSpPr>
          <p:nvPr>
            <p:ph type="sldImg"/>
          </p:nvPr>
        </p:nvSpPr>
        <p:spPr>
          <a:xfrm>
            <a:off x="1087438" y="866775"/>
            <a:ext cx="4624387" cy="3468688"/>
          </a:xfrm>
          <a:ln/>
        </p:spPr>
      </p:sp>
      <p:sp>
        <p:nvSpPr>
          <p:cNvPr id="598019" name="Rectangle 3"/>
          <p:cNvSpPr>
            <a:spLocks noGrp="1" noChangeArrowheads="1"/>
          </p:cNvSpPr>
          <p:nvPr>
            <p:ph type="body" idx="1"/>
          </p:nvPr>
        </p:nvSpPr>
        <p:spPr>
          <a:xfrm>
            <a:off x="904875" y="4730750"/>
            <a:ext cx="4987925" cy="448786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756D9-664E-4D54-8D46-6A1467F61FA9}" type="slidenum">
              <a:rPr lang="en-GB"/>
              <a:pPr/>
              <a:t>24</a:t>
            </a:fld>
            <a:endParaRPr lang="en-GB"/>
          </a:p>
        </p:txBody>
      </p:sp>
      <p:sp>
        <p:nvSpPr>
          <p:cNvPr id="602114" name="Rectangle 2"/>
          <p:cNvSpPr>
            <a:spLocks noGrp="1" noRot="1" noChangeAspect="1" noChangeArrowheads="1" noTextEdit="1"/>
          </p:cNvSpPr>
          <p:nvPr>
            <p:ph type="sldImg"/>
          </p:nvPr>
        </p:nvSpPr>
        <p:spPr>
          <a:xfrm>
            <a:off x="1087438" y="866775"/>
            <a:ext cx="4624387" cy="3468688"/>
          </a:xfrm>
          <a:ln/>
        </p:spPr>
      </p:sp>
      <p:sp>
        <p:nvSpPr>
          <p:cNvPr id="602115" name="Rectangle 3"/>
          <p:cNvSpPr>
            <a:spLocks noGrp="1" noChangeArrowheads="1"/>
          </p:cNvSpPr>
          <p:nvPr>
            <p:ph type="body" idx="1"/>
          </p:nvPr>
        </p:nvSpPr>
        <p:spPr>
          <a:xfrm>
            <a:off x="904875" y="4730750"/>
            <a:ext cx="4987925" cy="448786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983927D9-4D46-4916-907B-3F294853DA71}" type="slidenum">
              <a:rPr lang="en-GB" sz="1000"/>
              <a:pPr/>
              <a:t>28</a:t>
            </a:fld>
            <a:endParaRPr lang="en-GB" sz="10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A72A693E-0EEC-4D73-8BC2-9121E709A6DD}" type="slidenum">
              <a:rPr lang="en-GB" sz="1000"/>
              <a:pPr/>
              <a:t>29</a:t>
            </a:fld>
            <a:endParaRPr lang="en-GB" sz="1000"/>
          </a:p>
        </p:txBody>
      </p:sp>
      <p:sp>
        <p:nvSpPr>
          <p:cNvPr id="53251" name="Rectangle 2"/>
          <p:cNvSpPr>
            <a:spLocks noGrp="1" noRot="1" noChangeAspect="1" noChangeArrowheads="1" noTextEdit="1"/>
          </p:cNvSpPr>
          <p:nvPr>
            <p:ph type="sldImg"/>
          </p:nvPr>
        </p:nvSpPr>
        <p:spPr>
          <a:xfrm>
            <a:off x="917575" y="744538"/>
            <a:ext cx="4962525" cy="3722687"/>
          </a:xfrm>
          <a:ln/>
        </p:spPr>
      </p:sp>
      <p:sp>
        <p:nvSpPr>
          <p:cNvPr id="53252" name="Rectangle 3"/>
          <p:cNvSpPr>
            <a:spLocks noGrp="1" noChangeArrowheads="1"/>
          </p:cNvSpPr>
          <p:nvPr>
            <p:ph type="body" idx="1"/>
          </p:nvPr>
        </p:nvSpPr>
        <p:spPr>
          <a:xfrm>
            <a:off x="681038" y="4716463"/>
            <a:ext cx="5435600" cy="4465637"/>
          </a:xfrm>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E4D82560-17FD-4268-9438-26C21DAFA8DC}" type="slidenum">
              <a:rPr lang="en-GB" sz="1000"/>
              <a:pPr/>
              <a:t>30</a:t>
            </a:fld>
            <a:endParaRPr lang="en-GB" sz="10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152A6787-00B8-4433-8BE5-900A6DF10576}" type="slidenum">
              <a:rPr lang="en-GB" sz="1000"/>
              <a:pPr/>
              <a:t>31</a:t>
            </a:fld>
            <a:endParaRPr lang="en-GB" sz="1000"/>
          </a:p>
        </p:txBody>
      </p:sp>
      <p:sp>
        <p:nvSpPr>
          <p:cNvPr id="59395" name="Rectangle 2"/>
          <p:cNvSpPr>
            <a:spLocks noGrp="1" noRot="1" noChangeAspect="1" noChangeArrowheads="1" noTextEdit="1"/>
          </p:cNvSpPr>
          <p:nvPr>
            <p:ph type="sldImg"/>
          </p:nvPr>
        </p:nvSpPr>
        <p:spPr>
          <a:xfrm>
            <a:off x="917575" y="744538"/>
            <a:ext cx="4962525" cy="3722687"/>
          </a:xfrm>
          <a:ln/>
        </p:spPr>
      </p:sp>
      <p:sp>
        <p:nvSpPr>
          <p:cNvPr id="59396"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D27A2BE6-E3B8-461A-B27E-16B38E5C235F}" type="slidenum">
              <a:rPr lang="en-GB" sz="1000"/>
              <a:pPr/>
              <a:t>32</a:t>
            </a:fld>
            <a:endParaRPr lang="en-GB" sz="10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5C3B0FF0-B42E-4DE2-B237-F8DBBB0225F8}" type="slidenum">
              <a:rPr lang="en-GB" sz="1000"/>
              <a:pPr/>
              <a:t>33</a:t>
            </a:fld>
            <a:endParaRPr lang="en-GB" sz="1000" dirty="0"/>
          </a:p>
        </p:txBody>
      </p:sp>
      <p:sp>
        <p:nvSpPr>
          <p:cNvPr id="61443" name="Rectangle 2"/>
          <p:cNvSpPr>
            <a:spLocks noGrp="1" noRot="1" noChangeAspect="1" noChangeArrowheads="1" noTextEdit="1"/>
          </p:cNvSpPr>
          <p:nvPr>
            <p:ph type="sldImg"/>
          </p:nvPr>
        </p:nvSpPr>
        <p:spPr>
          <a:xfrm>
            <a:off x="917575" y="744538"/>
            <a:ext cx="4962525" cy="3722687"/>
          </a:xfrm>
          <a:ln/>
        </p:spPr>
      </p:sp>
      <p:sp>
        <p:nvSpPr>
          <p:cNvPr id="61444" name="Rectangle 3"/>
          <p:cNvSpPr>
            <a:spLocks noGrp="1" noChangeArrowheads="1"/>
          </p:cNvSpPr>
          <p:nvPr>
            <p:ph type="body" idx="1"/>
          </p:nvPr>
        </p:nvSpPr>
        <p:spPr>
          <a:xfrm>
            <a:off x="679450" y="4714875"/>
            <a:ext cx="5438775" cy="4467225"/>
          </a:xfrm>
          <a:noFill/>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902AEDEB-6BE7-4DDF-94B8-8C946653909F}" type="slidenum">
              <a:rPr lang="en-GB" sz="1000"/>
              <a:pPr/>
              <a:t>34</a:t>
            </a:fld>
            <a:endParaRPr lang="en-GB" sz="1000"/>
          </a:p>
        </p:txBody>
      </p:sp>
      <p:sp>
        <p:nvSpPr>
          <p:cNvPr id="62467" name="Rectangle 2"/>
          <p:cNvSpPr>
            <a:spLocks noGrp="1" noRot="1" noChangeAspect="1" noChangeArrowheads="1" noTextEdit="1"/>
          </p:cNvSpPr>
          <p:nvPr>
            <p:ph type="sldImg"/>
          </p:nvPr>
        </p:nvSpPr>
        <p:spPr>
          <a:xfrm>
            <a:off x="917575" y="744538"/>
            <a:ext cx="4962525" cy="3722687"/>
          </a:xfrm>
          <a:ln/>
        </p:spPr>
      </p:sp>
      <p:sp>
        <p:nvSpPr>
          <p:cNvPr id="62468"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85902553-095B-4186-B755-A47A65A96033}" type="slidenum">
              <a:rPr lang="en-GB" sz="1000"/>
              <a:pPr/>
              <a:t>35</a:t>
            </a:fld>
            <a:endParaRPr lang="en-GB" sz="10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02173-3FE0-48FF-B2DC-B68A63B61AFE}" type="slidenum">
              <a:rPr lang="en-US"/>
              <a:pPr/>
              <a:t>9</a:t>
            </a:fld>
            <a:endParaRPr lang="en-US"/>
          </a:p>
        </p:txBody>
      </p:sp>
      <p:sp>
        <p:nvSpPr>
          <p:cNvPr id="1098754" name="Rectangle 2"/>
          <p:cNvSpPr>
            <a:spLocks noGrp="1" noRot="1" noChangeAspect="1" noChangeArrowheads="1" noTextEdit="1"/>
          </p:cNvSpPr>
          <p:nvPr>
            <p:ph type="sldImg"/>
          </p:nvPr>
        </p:nvSpPr>
        <p:spPr>
          <a:xfrm>
            <a:off x="1087438" y="866775"/>
            <a:ext cx="4624387" cy="3468688"/>
          </a:xfrm>
          <a:ln/>
        </p:spPr>
      </p:sp>
      <p:sp>
        <p:nvSpPr>
          <p:cNvPr id="1098755" name="Rectangle 3"/>
          <p:cNvSpPr>
            <a:spLocks noGrp="1" noChangeArrowheads="1"/>
          </p:cNvSpPr>
          <p:nvPr>
            <p:ph type="body" idx="1"/>
          </p:nvPr>
        </p:nvSpPr>
        <p:spPr>
          <a:xfrm>
            <a:off x="904784" y="4731278"/>
            <a:ext cx="4988109" cy="4487291"/>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1FF38297-18E6-492C-A37E-B849AE82A8D5}" type="slidenum">
              <a:rPr lang="en-GB" sz="1000"/>
              <a:pPr/>
              <a:t>36</a:t>
            </a:fld>
            <a:endParaRPr lang="en-GB" sz="1000"/>
          </a:p>
        </p:txBody>
      </p:sp>
      <p:sp>
        <p:nvSpPr>
          <p:cNvPr id="63491" name="Rectangle 2"/>
          <p:cNvSpPr>
            <a:spLocks noGrp="1" noRot="1" noChangeAspect="1" noChangeArrowheads="1" noTextEdit="1"/>
          </p:cNvSpPr>
          <p:nvPr>
            <p:ph type="sldImg"/>
          </p:nvPr>
        </p:nvSpPr>
        <p:spPr>
          <a:xfrm>
            <a:off x="917575" y="744538"/>
            <a:ext cx="4962525" cy="3722687"/>
          </a:xfrm>
          <a:ln/>
        </p:spPr>
      </p:sp>
      <p:sp>
        <p:nvSpPr>
          <p:cNvPr id="63492" name="Rectangle 3"/>
          <p:cNvSpPr>
            <a:spLocks noGrp="1" noChangeArrowheads="1"/>
          </p:cNvSpPr>
          <p:nvPr>
            <p:ph type="body" idx="1"/>
          </p:nvPr>
        </p:nvSpPr>
        <p:spPr>
          <a:xfrm>
            <a:off x="679450" y="4714875"/>
            <a:ext cx="5438775" cy="4467225"/>
          </a:xfrm>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545996C4-F487-46A7-B295-23D9B86F030A}" type="slidenum">
              <a:rPr lang="en-GB" sz="1000"/>
              <a:pPr/>
              <a:t>37</a:t>
            </a:fld>
            <a:endParaRPr lang="en-GB"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72CBFCCA-B26C-4CAC-BACF-E6F278D4C478}" type="slidenum">
              <a:rPr lang="en-GB" sz="1000"/>
              <a:pPr/>
              <a:t>38</a:t>
            </a:fld>
            <a:endParaRPr lang="en-GB" sz="10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21AF405F-E581-4EC8-9C33-3FBC97F4B86B}" type="slidenum">
              <a:rPr lang="en-GB" sz="1000"/>
              <a:pPr/>
              <a:t>39</a:t>
            </a:fld>
            <a:endParaRPr lang="en-GB" sz="10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4A86798D-AB5A-4195-870D-4E6F34DA07D1}" type="slidenum">
              <a:rPr lang="en-GB" sz="1000"/>
              <a:pPr/>
              <a:t>40</a:t>
            </a:fld>
            <a:endParaRPr lang="en-GB" sz="10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EC2ED573-E8B4-4876-AC41-3B80791C909E}" type="slidenum">
              <a:rPr lang="en-GB" sz="1000"/>
              <a:pPr/>
              <a:t>41</a:t>
            </a:fld>
            <a:endParaRPr lang="en-GB" sz="10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1FFF5AEB-0F94-4D14-92EB-9ADDC807B331}" type="slidenum">
              <a:rPr lang="en-GB" sz="1000"/>
              <a:pPr/>
              <a:t>42</a:t>
            </a:fld>
            <a:endParaRPr lang="en-GB"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113DFD14-D62A-4EE8-B8B9-CB1C9C25D5C8}" type="slidenum">
              <a:rPr lang="en-GB" sz="1000"/>
              <a:pPr/>
              <a:t>43</a:t>
            </a:fld>
            <a:endParaRPr lang="en-GB" sz="10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FA91B14B-F340-4237-9F46-1CE281F5BCD6}" type="slidenum">
              <a:rPr lang="en-GB" sz="1000"/>
              <a:pPr/>
              <a:t>44</a:t>
            </a:fld>
            <a:endParaRPr lang="en-GB" sz="10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39772BB3-FA0B-406F-9483-20AC1A6F0062}" type="slidenum">
              <a:rPr lang="en-GB" sz="1000"/>
              <a:pPr/>
              <a:t>45</a:t>
            </a:fld>
            <a:endParaRPr lang="en-GB" sz="10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917575" y="744538"/>
            <a:ext cx="4962525" cy="3722687"/>
          </a:xfrm>
          <a:ln/>
        </p:spPr>
      </p:sp>
      <p:sp>
        <p:nvSpPr>
          <p:cNvPr id="88067"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39772BB3-FA0B-406F-9483-20AC1A6F0062}" type="slidenum">
              <a:rPr lang="en-GB" sz="1000"/>
              <a:pPr/>
              <a:t>46</a:t>
            </a:fld>
            <a:endParaRPr lang="en-GB" sz="10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85902553-095B-4186-B755-A47A65A96033}" type="slidenum">
              <a:rPr lang="en-GB" sz="1000"/>
              <a:pPr/>
              <a:t>47</a:t>
            </a:fld>
            <a:endParaRPr lang="en-GB" sz="10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17575" y="744538"/>
            <a:ext cx="4962525" cy="3722687"/>
          </a:xfrm>
          <a:ln/>
        </p:spPr>
      </p:sp>
      <p:sp>
        <p:nvSpPr>
          <p:cNvPr id="92163"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17575" y="744538"/>
            <a:ext cx="4962525" cy="3722687"/>
          </a:xfrm>
          <a:ln/>
        </p:spPr>
      </p:sp>
      <p:sp>
        <p:nvSpPr>
          <p:cNvPr id="96259" name="Rectangle 3"/>
          <p:cNvSpPr>
            <a:spLocks noGrp="1" noChangeArrowheads="1"/>
          </p:cNvSpPr>
          <p:nvPr>
            <p:ph type="body" idx="1"/>
          </p:nvPr>
        </p:nvSpPr>
        <p:spPr>
          <a:xfrm>
            <a:off x="679450" y="4714875"/>
            <a:ext cx="5438775" cy="4467225"/>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8A790F7B-558A-43C2-8A8C-93520E458AE9}" type="slidenum">
              <a:rPr lang="en-GB" smtClean="0">
                <a:cs typeface="Arial" charset="0"/>
              </a:rPr>
              <a:pPr/>
              <a:t>16</a:t>
            </a:fld>
            <a:endParaRPr lang="en-GB" smtClean="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lvl1pPr defTabSz="771525" eaLnBrk="0" hangingPunct="0">
              <a:defRPr sz="2400">
                <a:solidFill>
                  <a:schemeClr val="tx1"/>
                </a:solidFill>
                <a:latin typeface="Times New Roman" pitchFamily="18" charset="0"/>
              </a:defRPr>
            </a:lvl1pPr>
            <a:lvl2pPr marL="742950" indent="-285750" defTabSz="771525" eaLnBrk="0" hangingPunct="0">
              <a:defRPr sz="2400">
                <a:solidFill>
                  <a:schemeClr val="tx1"/>
                </a:solidFill>
                <a:latin typeface="Times New Roman" pitchFamily="18" charset="0"/>
              </a:defRPr>
            </a:lvl2pPr>
            <a:lvl3pPr marL="1143000" indent="-228600" defTabSz="771525" eaLnBrk="0" hangingPunct="0">
              <a:defRPr sz="2400">
                <a:solidFill>
                  <a:schemeClr val="tx1"/>
                </a:solidFill>
                <a:latin typeface="Times New Roman" pitchFamily="18" charset="0"/>
              </a:defRPr>
            </a:lvl3pPr>
            <a:lvl4pPr marL="1600200" indent="-228600" defTabSz="771525" eaLnBrk="0" hangingPunct="0">
              <a:defRPr sz="2400">
                <a:solidFill>
                  <a:schemeClr val="tx1"/>
                </a:solidFill>
                <a:latin typeface="Times New Roman" pitchFamily="18" charset="0"/>
              </a:defRPr>
            </a:lvl4pPr>
            <a:lvl5pPr marL="2057400" indent="-228600" defTabSz="771525" eaLnBrk="0" hangingPunct="0">
              <a:defRPr sz="2400">
                <a:solidFill>
                  <a:schemeClr val="tx1"/>
                </a:solidFill>
                <a:latin typeface="Times New Roman" pitchFamily="18" charset="0"/>
              </a:defRPr>
            </a:lvl5pPr>
            <a:lvl6pPr marL="2514600" indent="-228600" defTabSz="771525" eaLnBrk="0" fontAlgn="base" hangingPunct="0">
              <a:spcBef>
                <a:spcPct val="0"/>
              </a:spcBef>
              <a:spcAft>
                <a:spcPct val="0"/>
              </a:spcAft>
              <a:defRPr sz="2400">
                <a:solidFill>
                  <a:schemeClr val="tx1"/>
                </a:solidFill>
                <a:latin typeface="Times New Roman" pitchFamily="18" charset="0"/>
              </a:defRPr>
            </a:lvl6pPr>
            <a:lvl7pPr marL="2971800" indent="-228600" defTabSz="771525" eaLnBrk="0" fontAlgn="base" hangingPunct="0">
              <a:spcBef>
                <a:spcPct val="0"/>
              </a:spcBef>
              <a:spcAft>
                <a:spcPct val="0"/>
              </a:spcAft>
              <a:defRPr sz="2400">
                <a:solidFill>
                  <a:schemeClr val="tx1"/>
                </a:solidFill>
                <a:latin typeface="Times New Roman" pitchFamily="18" charset="0"/>
              </a:defRPr>
            </a:lvl7pPr>
            <a:lvl8pPr marL="3429000" indent="-228600" defTabSz="771525" eaLnBrk="0" fontAlgn="base" hangingPunct="0">
              <a:spcBef>
                <a:spcPct val="0"/>
              </a:spcBef>
              <a:spcAft>
                <a:spcPct val="0"/>
              </a:spcAft>
              <a:defRPr sz="2400">
                <a:solidFill>
                  <a:schemeClr val="tx1"/>
                </a:solidFill>
                <a:latin typeface="Times New Roman" pitchFamily="18" charset="0"/>
              </a:defRPr>
            </a:lvl8pPr>
            <a:lvl9pPr marL="3886200" indent="-228600" defTabSz="771525" eaLnBrk="0" fontAlgn="base" hangingPunct="0">
              <a:spcBef>
                <a:spcPct val="0"/>
              </a:spcBef>
              <a:spcAft>
                <a:spcPct val="0"/>
              </a:spcAft>
              <a:defRPr sz="2400">
                <a:solidFill>
                  <a:schemeClr val="tx1"/>
                </a:solidFill>
                <a:latin typeface="Times New Roman" pitchFamily="18" charset="0"/>
              </a:defRPr>
            </a:lvl9pPr>
          </a:lstStyle>
          <a:p>
            <a:fld id="{63A462E6-C8FC-4551-B36B-F6F7E5DD0CCA}" type="slidenum">
              <a:rPr lang="en-GB" sz="1000"/>
              <a:pPr/>
              <a:t>17</a:t>
            </a:fld>
            <a:endParaRPr lang="en-GB" sz="10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1371BDED-19BD-4A34-B343-37BF4DC91DB8}" type="slidenum">
              <a:rPr lang="en-GB"/>
              <a:pPr/>
              <a:t>21</a:t>
            </a:fld>
            <a:endParaRPr lang="en-GB"/>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8215AFF-B19B-4C05-975A-A0BCCAA5E915}" type="slidenum">
              <a:rPr lang="en-GB"/>
              <a:pPr/>
              <a:t>22</a:t>
            </a:fld>
            <a:endParaRPr lang="en-GB"/>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685800" y="1728788"/>
            <a:ext cx="7772400" cy="1484312"/>
          </a:xfrm>
        </p:spPr>
        <p:txBody>
          <a:bodyPr/>
          <a:lstStyle>
            <a:lvl1pPr>
              <a:defRPr/>
            </a:lvl1pPr>
          </a:lstStyle>
          <a:p>
            <a:r>
              <a:rPr lang="en-US" smtClean="0"/>
              <a:t>Click to edit Master title style</a:t>
            </a:r>
            <a:endParaRPr lang="en-GB"/>
          </a:p>
        </p:txBody>
      </p:sp>
      <p:sp>
        <p:nvSpPr>
          <p:cNvPr id="290819" name="Rectangle 3"/>
          <p:cNvSpPr>
            <a:spLocks noGrp="1" noChangeArrowheads="1"/>
          </p:cNvSpPr>
          <p:nvPr>
            <p:ph type="subTitle" idx="1"/>
          </p:nvPr>
        </p:nvSpPr>
        <p:spPr>
          <a:xfrm>
            <a:off x="1371600" y="3128963"/>
            <a:ext cx="6400800" cy="1752600"/>
          </a:xfrm>
        </p:spPr>
        <p:txBody>
          <a:bodyPr/>
          <a:lstStyle>
            <a:lvl1pPr marL="0" indent="0" algn="ctr">
              <a:buFont typeface="Wingdings" pitchFamily="2" charset="2"/>
              <a:buNone/>
              <a:defRPr sz="2600"/>
            </a:lvl1pPr>
          </a:lstStyle>
          <a:p>
            <a:r>
              <a:rPr lang="en-US" smtClean="0"/>
              <a:t>Click to edit Master subtitle style</a:t>
            </a:r>
            <a:endParaRPr lang="en-GB"/>
          </a:p>
        </p:txBody>
      </p:sp>
      <p:sp>
        <p:nvSpPr>
          <p:cNvPr id="290820" name="Rectangle 4"/>
          <p:cNvSpPr>
            <a:spLocks noGrp="1" noChangeArrowheads="1"/>
          </p:cNvSpPr>
          <p:nvPr>
            <p:ph type="dt" sz="half" idx="2"/>
          </p:nvPr>
        </p:nvSpPr>
        <p:spPr/>
        <p:txBody>
          <a:bodyPr/>
          <a:lstStyle>
            <a:lvl1pPr>
              <a:defRPr/>
            </a:lvl1pPr>
          </a:lstStyle>
          <a:p>
            <a:pPr>
              <a:defRPr/>
            </a:pPr>
            <a:endParaRPr lang="en-GB"/>
          </a:p>
        </p:txBody>
      </p:sp>
      <p:sp>
        <p:nvSpPr>
          <p:cNvPr id="290821" name="Rectangle 5"/>
          <p:cNvSpPr>
            <a:spLocks noGrp="1" noChangeArrowheads="1"/>
          </p:cNvSpPr>
          <p:nvPr>
            <p:ph type="ftr" sz="quarter" idx="3"/>
          </p:nvPr>
        </p:nvSpPr>
        <p:spPr/>
        <p:txBody>
          <a:bodyPr/>
          <a:lstStyle>
            <a:lvl1pPr>
              <a:defRPr>
                <a:latin typeface="Times New Roman" pitchFamily="18" charset="0"/>
              </a:defRPr>
            </a:lvl1pPr>
          </a:lstStyle>
          <a:p>
            <a:pPr>
              <a:defRPr/>
            </a:pPr>
            <a:endParaRPr lang="en-GB"/>
          </a:p>
        </p:txBody>
      </p:sp>
      <p:sp>
        <p:nvSpPr>
          <p:cNvPr id="290822" name="Rectangle 6"/>
          <p:cNvSpPr>
            <a:spLocks noGrp="1" noChangeArrowheads="1"/>
          </p:cNvSpPr>
          <p:nvPr>
            <p:ph type="sldNum" sz="quarter" idx="4"/>
          </p:nvPr>
        </p:nvSpPr>
        <p:spPr>
          <a:xfrm>
            <a:off x="6553200" y="6248400"/>
            <a:ext cx="1905000" cy="457200"/>
          </a:xfrm>
        </p:spPr>
        <p:txBody>
          <a:bodyPr/>
          <a:lstStyle>
            <a:lvl1pPr algn="r">
              <a:defRPr>
                <a:latin typeface="Times New Roman" pitchFamily="18" charset="0"/>
              </a:defRPr>
            </a:lvl1pPr>
          </a:lstStyle>
          <a:p>
            <a:pPr>
              <a:defRPr/>
            </a:pPr>
            <a:fld id="{6AC1CAEB-6193-4FF8-AB8D-ADBFEEFABE46}" type="slidenum">
              <a:rPr lang="en-GB" smtClean="0"/>
              <a:pPr>
                <a:defRPr/>
              </a:pPr>
              <a:t>‹#›</a:t>
            </a:fld>
            <a:endParaRPr lang="en-GB"/>
          </a:p>
        </p:txBody>
      </p:sp>
      <p:sp>
        <p:nvSpPr>
          <p:cNvPr id="290823" name="Rectangle 7"/>
          <p:cNvSpPr>
            <a:spLocks noChangeArrowheads="1"/>
          </p:cNvSpPr>
          <p:nvPr/>
        </p:nvSpPr>
        <p:spPr bwMode="auto">
          <a:xfrm>
            <a:off x="457200" y="685800"/>
            <a:ext cx="8382000" cy="76200"/>
          </a:xfrm>
          <a:prstGeom prst="rect">
            <a:avLst/>
          </a:prstGeom>
          <a:solidFill>
            <a:srgbClr val="003366"/>
          </a:solidFill>
          <a:ln w="9525">
            <a:noFill/>
            <a:miter lim="800000"/>
            <a:headEnd/>
            <a:tailEnd/>
          </a:ln>
          <a:effectLst/>
        </p:spPr>
        <p:txBody>
          <a:bodyPr wrap="none" anchor="ctr"/>
          <a:lstStyle/>
          <a:p>
            <a:endParaRPr lang="en-GB"/>
          </a:p>
        </p:txBody>
      </p:sp>
      <p:pic>
        <p:nvPicPr>
          <p:cNvPr id="290833" name="Picture 17" descr="equator_logo"/>
          <p:cNvPicPr>
            <a:picLocks noChangeAspect="1" noChangeArrowheads="1"/>
          </p:cNvPicPr>
          <p:nvPr/>
        </p:nvPicPr>
        <p:blipFill>
          <a:blip r:embed="rId2" cstate="print"/>
          <a:srcRect/>
          <a:stretch>
            <a:fillRect/>
          </a:stretch>
        </p:blipFill>
        <p:spPr bwMode="auto">
          <a:xfrm>
            <a:off x="468313" y="6021388"/>
            <a:ext cx="1582737" cy="565150"/>
          </a:xfrm>
          <a:prstGeom prst="rect">
            <a:avLst/>
          </a:prstGeom>
          <a:noFill/>
        </p:spPr>
      </p:pic>
      <p:pic>
        <p:nvPicPr>
          <p:cNvPr id="290834" name="Picture 18" descr="largeglobe washout"/>
          <p:cNvPicPr>
            <a:picLocks noChangeAspect="1" noChangeArrowheads="1"/>
          </p:cNvPicPr>
          <p:nvPr/>
        </p:nvPicPr>
        <p:blipFill>
          <a:blip r:embed="rId3" cstate="print"/>
          <a:srcRect/>
          <a:stretch>
            <a:fillRect/>
          </a:stretch>
        </p:blipFill>
        <p:spPr bwMode="auto">
          <a:xfrm>
            <a:off x="1979613" y="769938"/>
            <a:ext cx="5329237" cy="5319712"/>
          </a:xfrm>
          <a:prstGeom prst="rect">
            <a:avLst/>
          </a:prstGeom>
          <a:noFill/>
        </p:spPr>
      </p:pic>
      <p:pic>
        <p:nvPicPr>
          <p:cNvPr id="11" name="Picture 0" descr="csm logo (300) small.gif"/>
          <p:cNvPicPr>
            <a:picLocks noChangeAspect="1" noChangeArrowheads="1"/>
          </p:cNvPicPr>
          <p:nvPr userDrawn="1"/>
        </p:nvPicPr>
        <p:blipFill>
          <a:blip r:embed="rId4" cstate="print"/>
          <a:srcRect/>
          <a:stretch>
            <a:fillRect/>
          </a:stretch>
        </p:blipFill>
        <p:spPr bwMode="auto">
          <a:xfrm>
            <a:off x="8061099" y="6141584"/>
            <a:ext cx="865187" cy="457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C449CEE9-4690-4144-A168-A99B2645D5F3}"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9B3EC3B6-3948-4916-84B4-3DB0F94F5DE8}"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87313"/>
            <a:ext cx="8275638" cy="6084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44E1AAB5-2DA7-4281-B65D-131F62F5E49F}" type="slidenum">
              <a:rPr lang="en-US"/>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263679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40BE43C0-9B6D-42C7-B0C7-C2671C0FE6BE}"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smtClean="0"/>
          </a:p>
          <a:p>
            <a:pPr>
              <a:defRPr/>
            </a:pPr>
            <a:fld id="{3AE44CF1-555B-40FD-866E-582D3B54FD4B}"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983DEB2B-C628-4EA6-AC86-F58ECE8E915F}"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endParaRPr lang="en-GB" smtClean="0"/>
          </a:p>
          <a:p>
            <a:pPr>
              <a:defRPr/>
            </a:pPr>
            <a:fld id="{7F1951A3-EC71-4755-A95D-5EF08C194C07}"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endParaRPr lang="en-GB" smtClean="0"/>
          </a:p>
          <a:p>
            <a:pPr>
              <a:defRPr/>
            </a:pPr>
            <a:fld id="{AE7F3E1D-69C7-47E9-9AC8-75FB4E4394C2}"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endParaRPr lang="en-GB" smtClean="0"/>
          </a:p>
          <a:p>
            <a:pPr>
              <a:defRPr/>
            </a:pPr>
            <a:fld id="{BA3FF60F-489E-4076-ABEB-3CD82D2587ED}"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60407DDB-768A-424A-A460-269EDFD0D6CB}"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smtClean="0"/>
          </a:p>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smtClean="0"/>
          </a:p>
          <a:p>
            <a:pPr>
              <a:defRPr/>
            </a:pPr>
            <a:fld id="{E055AF4D-3260-4A6E-B9E4-8C93D97C45FC}"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smtClean="0"/>
          </a:p>
        </p:txBody>
      </p:sp>
      <p:sp>
        <p:nvSpPr>
          <p:cNvPr id="289795"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289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289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smtClean="0"/>
          </a:p>
          <a:p>
            <a:pPr>
              <a:defRPr/>
            </a:pPr>
            <a:endParaRPr lang="en-GB"/>
          </a:p>
        </p:txBody>
      </p:sp>
      <p:sp>
        <p:nvSpPr>
          <p:cNvPr id="289798" name="Rectangle 6"/>
          <p:cNvSpPr>
            <a:spLocks noGrp="1" noChangeArrowheads="1"/>
          </p:cNvSpPr>
          <p:nvPr>
            <p:ph type="sldNum" sz="quarter" idx="4"/>
          </p:nvPr>
        </p:nvSpPr>
        <p:spPr bwMode="auto">
          <a:xfrm>
            <a:off x="3635375"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smtClean="0"/>
          </a:p>
          <a:p>
            <a:pPr>
              <a:defRPr/>
            </a:pPr>
            <a:fld id="{84C4E11A-C84B-41DA-8FFA-1C015AAC6731}" type="slidenum">
              <a:rPr lang="en-GB" smtClean="0"/>
              <a:pPr>
                <a:defRPr/>
              </a:pPr>
              <a:t>‹#›</a:t>
            </a:fld>
            <a:endParaRPr lang="en-GB"/>
          </a:p>
        </p:txBody>
      </p:sp>
      <p:sp>
        <p:nvSpPr>
          <p:cNvPr id="289800" name="Rectangle 8"/>
          <p:cNvSpPr>
            <a:spLocks noChangeArrowheads="1"/>
          </p:cNvSpPr>
          <p:nvPr/>
        </p:nvSpPr>
        <p:spPr bwMode="auto">
          <a:xfrm>
            <a:off x="179388" y="1412875"/>
            <a:ext cx="8839200" cy="76200"/>
          </a:xfrm>
          <a:prstGeom prst="rect">
            <a:avLst/>
          </a:prstGeom>
          <a:gradFill rotWithShape="1">
            <a:gsLst>
              <a:gs pos="0">
                <a:srgbClr val="003366"/>
              </a:gs>
              <a:gs pos="100000">
                <a:srgbClr val="187A40"/>
              </a:gs>
            </a:gsLst>
            <a:lin ang="0" scaled="1"/>
          </a:gradFill>
          <a:ln w="9525">
            <a:noFill/>
            <a:miter lim="800000"/>
            <a:headEnd/>
            <a:tailEnd/>
          </a:ln>
          <a:effectLst/>
        </p:spPr>
        <p:txBody>
          <a:bodyPr wrap="none" anchor="ctr"/>
          <a:lstStyle/>
          <a:p>
            <a:endParaRPr lang="en-GB"/>
          </a:p>
        </p:txBody>
      </p:sp>
      <p:pic>
        <p:nvPicPr>
          <p:cNvPr id="289806" name="Picture 14" descr="equator_logo"/>
          <p:cNvPicPr>
            <a:picLocks noChangeAspect="1" noChangeArrowheads="1"/>
          </p:cNvPicPr>
          <p:nvPr/>
        </p:nvPicPr>
        <p:blipFill>
          <a:blip r:embed="rId14" cstate="print"/>
          <a:srcRect t="8598" b="-1869"/>
          <a:stretch>
            <a:fillRect/>
          </a:stretch>
        </p:blipFill>
        <p:spPr bwMode="auto">
          <a:xfrm>
            <a:off x="179388" y="6357938"/>
            <a:ext cx="1152525" cy="384175"/>
          </a:xfrm>
          <a:prstGeom prst="rect">
            <a:avLst/>
          </a:prstGeom>
          <a:noFill/>
        </p:spPr>
      </p:pic>
      <p:pic>
        <p:nvPicPr>
          <p:cNvPr id="289809" name="Picture 17" descr="largeglobe_300dpi"/>
          <p:cNvPicPr>
            <a:picLocks noChangeAspect="1" noChangeArrowheads="1"/>
          </p:cNvPicPr>
          <p:nvPr/>
        </p:nvPicPr>
        <p:blipFill>
          <a:blip r:embed="rId15" cstate="print"/>
          <a:srcRect/>
          <a:stretch>
            <a:fillRect/>
          </a:stretch>
        </p:blipFill>
        <p:spPr bwMode="auto">
          <a:xfrm>
            <a:off x="7812088" y="5516563"/>
            <a:ext cx="1176337" cy="1174750"/>
          </a:xfrm>
          <a:prstGeom prst="rect">
            <a:avLst/>
          </a:prstGeom>
          <a:noFill/>
        </p:spPr>
      </p:pic>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algn="ctr" rtl="0" eaLnBrk="1" fontAlgn="base" hangingPunct="1">
        <a:spcBef>
          <a:spcPct val="0"/>
        </a:spcBef>
        <a:spcAft>
          <a:spcPct val="0"/>
        </a:spcAft>
        <a:defRPr sz="3200" b="1">
          <a:solidFill>
            <a:srgbClr val="187A40"/>
          </a:solidFill>
          <a:latin typeface="+mj-lt"/>
          <a:ea typeface="+mj-ea"/>
          <a:cs typeface="+mj-cs"/>
        </a:defRPr>
      </a:lvl1pPr>
      <a:lvl2pPr algn="ctr" rtl="0" eaLnBrk="1" fontAlgn="base" hangingPunct="1">
        <a:spcBef>
          <a:spcPct val="0"/>
        </a:spcBef>
        <a:spcAft>
          <a:spcPct val="0"/>
        </a:spcAft>
        <a:defRPr sz="3200" b="1">
          <a:solidFill>
            <a:srgbClr val="187A40"/>
          </a:solidFill>
          <a:latin typeface="Tahoma" pitchFamily="34" charset="0"/>
        </a:defRPr>
      </a:lvl2pPr>
      <a:lvl3pPr algn="ctr" rtl="0" eaLnBrk="1" fontAlgn="base" hangingPunct="1">
        <a:spcBef>
          <a:spcPct val="0"/>
        </a:spcBef>
        <a:spcAft>
          <a:spcPct val="0"/>
        </a:spcAft>
        <a:defRPr sz="3200" b="1">
          <a:solidFill>
            <a:srgbClr val="187A40"/>
          </a:solidFill>
          <a:latin typeface="Tahoma" pitchFamily="34" charset="0"/>
        </a:defRPr>
      </a:lvl3pPr>
      <a:lvl4pPr algn="ctr" rtl="0" eaLnBrk="1" fontAlgn="base" hangingPunct="1">
        <a:spcBef>
          <a:spcPct val="0"/>
        </a:spcBef>
        <a:spcAft>
          <a:spcPct val="0"/>
        </a:spcAft>
        <a:defRPr sz="3200" b="1">
          <a:solidFill>
            <a:srgbClr val="187A40"/>
          </a:solidFill>
          <a:latin typeface="Tahoma" pitchFamily="34" charset="0"/>
        </a:defRPr>
      </a:lvl4pPr>
      <a:lvl5pPr algn="ctr" rtl="0" eaLnBrk="1" fontAlgn="base" hangingPunct="1">
        <a:spcBef>
          <a:spcPct val="0"/>
        </a:spcBef>
        <a:spcAft>
          <a:spcPct val="0"/>
        </a:spcAft>
        <a:defRPr sz="3200" b="1">
          <a:solidFill>
            <a:srgbClr val="187A40"/>
          </a:solidFill>
          <a:latin typeface="Tahoma" pitchFamily="34" charset="0"/>
        </a:defRPr>
      </a:lvl5pPr>
      <a:lvl6pPr marL="457200" algn="ctr" rtl="0" eaLnBrk="1" fontAlgn="base" hangingPunct="1">
        <a:spcBef>
          <a:spcPct val="0"/>
        </a:spcBef>
        <a:spcAft>
          <a:spcPct val="0"/>
        </a:spcAft>
        <a:defRPr sz="3200" b="1">
          <a:solidFill>
            <a:srgbClr val="187A40"/>
          </a:solidFill>
          <a:latin typeface="Tahoma" pitchFamily="34" charset="0"/>
        </a:defRPr>
      </a:lvl6pPr>
      <a:lvl7pPr marL="914400" algn="ctr" rtl="0" eaLnBrk="1" fontAlgn="base" hangingPunct="1">
        <a:spcBef>
          <a:spcPct val="0"/>
        </a:spcBef>
        <a:spcAft>
          <a:spcPct val="0"/>
        </a:spcAft>
        <a:defRPr sz="3200" b="1">
          <a:solidFill>
            <a:srgbClr val="187A40"/>
          </a:solidFill>
          <a:latin typeface="Tahoma" pitchFamily="34" charset="0"/>
        </a:defRPr>
      </a:lvl7pPr>
      <a:lvl8pPr marL="1371600" algn="ctr" rtl="0" eaLnBrk="1" fontAlgn="base" hangingPunct="1">
        <a:spcBef>
          <a:spcPct val="0"/>
        </a:spcBef>
        <a:spcAft>
          <a:spcPct val="0"/>
        </a:spcAft>
        <a:defRPr sz="3200" b="1">
          <a:solidFill>
            <a:srgbClr val="187A40"/>
          </a:solidFill>
          <a:latin typeface="Tahoma" pitchFamily="34" charset="0"/>
        </a:defRPr>
      </a:lvl8pPr>
      <a:lvl9pPr marL="1828800" algn="ctr" rtl="0" eaLnBrk="1" fontAlgn="base" hangingPunct="1">
        <a:spcBef>
          <a:spcPct val="0"/>
        </a:spcBef>
        <a:spcAft>
          <a:spcPct val="0"/>
        </a:spcAft>
        <a:defRPr sz="3200" b="1">
          <a:solidFill>
            <a:srgbClr val="187A40"/>
          </a:solidFill>
          <a:latin typeface="Tahoma" pitchFamily="34" charset="0"/>
        </a:defRPr>
      </a:lvl9pPr>
    </p:titleStyle>
    <p:bodyStyle>
      <a:lvl1pPr marL="342900" indent="-342900" algn="l" rtl="0" eaLnBrk="1" fontAlgn="base" hangingPunct="1">
        <a:spcBef>
          <a:spcPct val="20000"/>
        </a:spcBef>
        <a:spcAft>
          <a:spcPct val="0"/>
        </a:spcAft>
        <a:buFont typeface="Wingdings" pitchFamily="2" charset="2"/>
        <a:buChar char="§"/>
        <a:defRPr sz="2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268413"/>
            <a:ext cx="8027988" cy="2195512"/>
          </a:xfrm>
        </p:spPr>
        <p:txBody>
          <a:bodyPr/>
          <a:lstStyle/>
          <a:p>
            <a:r>
              <a:rPr lang="en-GB" dirty="0"/>
              <a:t>Key reporting guidelines in detail and practical exercises:</a:t>
            </a:r>
            <a:r>
              <a:rPr lang="en-US" dirty="0"/>
              <a:t/>
            </a:r>
            <a:br>
              <a:rPr lang="en-US" dirty="0"/>
            </a:br>
            <a:r>
              <a:rPr lang="en-GB" dirty="0"/>
              <a:t>CONSORT Statement </a:t>
            </a:r>
            <a:r>
              <a:rPr lang="en-GB" dirty="0" smtClean="0"/>
              <a:t>2010</a:t>
            </a:r>
            <a:endParaRPr lang="en-GB" sz="2600" b="0" dirty="0" smtClean="0"/>
          </a:p>
        </p:txBody>
      </p:sp>
      <p:sp>
        <p:nvSpPr>
          <p:cNvPr id="13314" name="Rectangle 6"/>
          <p:cNvSpPr>
            <a:spLocks noGrp="1" noChangeArrowheads="1"/>
          </p:cNvSpPr>
          <p:nvPr>
            <p:ph type="sldNum" sz="quarter" idx="4"/>
          </p:nvPr>
        </p:nvSpPr>
        <p:spPr>
          <a:noFill/>
        </p:spPr>
        <p:txBody>
          <a:bodyPr/>
          <a:lstStyle/>
          <a:p>
            <a:fld id="{078DB4C6-9605-4BF7-8E3F-739CB1283643}" type="slidenum">
              <a:rPr lang="en-GB" smtClean="0"/>
              <a:pPr/>
              <a:t>1</a:t>
            </a:fld>
            <a:endParaRPr lang="en-GB" dirty="0" smtClean="0"/>
          </a:p>
        </p:txBody>
      </p:sp>
      <p:sp>
        <p:nvSpPr>
          <p:cNvPr id="5" name="Rectangle 3"/>
          <p:cNvSpPr txBox="1">
            <a:spLocks noChangeArrowheads="1"/>
          </p:cNvSpPr>
          <p:nvPr/>
        </p:nvSpPr>
        <p:spPr bwMode="auto">
          <a:xfrm>
            <a:off x="914400" y="3476600"/>
            <a:ext cx="73914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GB" sz="2600" b="1" i="0" u="none" strike="noStrike" kern="0" cap="none" spc="0" normalizeH="0" baseline="0" noProof="0" dirty="0" smtClean="0">
                <a:ln>
                  <a:noFill/>
                </a:ln>
                <a:solidFill>
                  <a:srgbClr val="003366"/>
                </a:solidFill>
                <a:effectLst/>
                <a:uLnTx/>
                <a:uFillTx/>
                <a:latin typeface="+mn-lt"/>
                <a:ea typeface="+mn-ea"/>
                <a:cs typeface="+mn-cs"/>
              </a:rPr>
              <a:t>Kenneth Schulz</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GB" sz="2600" b="1" i="0" u="none" strike="noStrike" kern="0" cap="none" spc="0" normalizeH="0" baseline="0" noProof="0" dirty="0" smtClean="0">
              <a:ln>
                <a:noFill/>
              </a:ln>
              <a:solidFill>
                <a:srgbClr val="003366"/>
              </a:solidFill>
              <a:effectLst/>
              <a:uLnTx/>
              <a:uFillTx/>
              <a:latin typeface="+mn-lt"/>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GB" sz="2600" b="1" i="0" u="none" strike="noStrike" kern="0" cap="none" spc="0" normalizeH="0" baseline="0" noProof="0" dirty="0" smtClean="0">
                <a:ln>
                  <a:noFill/>
                </a:ln>
                <a:solidFill>
                  <a:srgbClr val="003366"/>
                </a:solidFill>
                <a:effectLst/>
                <a:uLnTx/>
                <a:uFillTx/>
                <a:latin typeface="+mn-lt"/>
                <a:ea typeface="+mn-ea"/>
                <a:cs typeface="+mn-cs"/>
              </a:rPr>
              <a:t>FHI 360 and UNC School of Medicine</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lang="en-GB" sz="2200" b="1" i="1" kern="0" dirty="0" smtClean="0">
                <a:solidFill>
                  <a:srgbClr val="003366"/>
                </a:solidFill>
                <a:latin typeface="+mn-lt"/>
              </a:rPr>
              <a:t>Durham and Chapel Hill, North Carolina, USA</a:t>
            </a:r>
            <a:endParaRPr kumimoji="0" lang="en-GB" sz="2200" b="1" i="1" u="none" strike="noStrike" kern="0" cap="none" spc="0" normalizeH="0" baseline="0" noProof="0" dirty="0">
              <a:ln>
                <a:noFill/>
              </a:ln>
              <a:solidFill>
                <a:srgbClr val="0033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dirty="0" smtClean="0"/>
              <a:t>CONSORT 2001</a:t>
            </a:r>
          </a:p>
        </p:txBody>
      </p:sp>
      <p:sp>
        <p:nvSpPr>
          <p:cNvPr id="4" name="Slide Number Placeholder 3"/>
          <p:cNvSpPr>
            <a:spLocks noGrp="1"/>
          </p:cNvSpPr>
          <p:nvPr>
            <p:ph type="sldNum" sz="quarter" idx="12"/>
          </p:nvPr>
        </p:nvSpPr>
        <p:spPr/>
        <p:txBody>
          <a:bodyPr/>
          <a:lstStyle/>
          <a:p>
            <a:pPr>
              <a:defRPr/>
            </a:pPr>
            <a:endParaRPr lang="en-GB" smtClean="0"/>
          </a:p>
          <a:p>
            <a:pPr>
              <a:defRPr/>
            </a:pPr>
            <a:fld id="{55C7F7B1-9B33-4944-9D6A-F78DEFF48A1E}" type="slidenum">
              <a:rPr lang="en-GB" smtClean="0"/>
              <a:pPr>
                <a:defRPr/>
              </a:pPr>
              <a:t>10</a:t>
            </a:fld>
            <a:endParaRPr lang="en-GB"/>
          </a:p>
        </p:txBody>
      </p:sp>
      <p:sp>
        <p:nvSpPr>
          <p:cNvPr id="2" name="Content Placeholder 1"/>
          <p:cNvSpPr>
            <a:spLocks noGrp="1"/>
          </p:cNvSpPr>
          <p:nvPr>
            <p:ph idx="1"/>
          </p:nvPr>
        </p:nvSpPr>
        <p:spPr/>
        <p:txBody>
          <a:bodyPr/>
          <a:lstStyle/>
          <a:p>
            <a:endParaRPr lang="en-GB" dirty="0"/>
          </a:p>
        </p:txBody>
      </p:sp>
      <p:grpSp>
        <p:nvGrpSpPr>
          <p:cNvPr id="5" name="Group 4"/>
          <p:cNvGrpSpPr/>
          <p:nvPr/>
        </p:nvGrpSpPr>
        <p:grpSpPr>
          <a:xfrm>
            <a:off x="1" y="1628800"/>
            <a:ext cx="9143999" cy="2819245"/>
            <a:chOff x="1" y="1981200"/>
            <a:chExt cx="9143999" cy="2819245"/>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1200"/>
              <a:ext cx="9143999" cy="281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046" y="4469528"/>
              <a:ext cx="3209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39431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t>2001 Revision of CONSORT</a:t>
            </a:r>
          </a:p>
        </p:txBody>
      </p:sp>
      <p:sp>
        <p:nvSpPr>
          <p:cNvPr id="38915" name="Rectangle 3"/>
          <p:cNvSpPr>
            <a:spLocks noGrp="1" noChangeArrowheads="1"/>
          </p:cNvSpPr>
          <p:nvPr>
            <p:ph idx="1"/>
          </p:nvPr>
        </p:nvSpPr>
        <p:spPr/>
        <p:txBody>
          <a:bodyPr/>
          <a:lstStyle/>
          <a:p>
            <a:r>
              <a:rPr lang="en-GB" sz="3200" dirty="0" smtClean="0"/>
              <a:t>Major update published in 2001</a:t>
            </a:r>
          </a:p>
          <a:p>
            <a:r>
              <a:rPr lang="en-GB" sz="3200" dirty="0" smtClean="0"/>
              <a:t>Checklist – major revision</a:t>
            </a:r>
          </a:p>
          <a:p>
            <a:r>
              <a:rPr lang="en-GB" sz="3200" dirty="0" smtClean="0"/>
              <a:t>Also small changes to flow diagram</a:t>
            </a:r>
          </a:p>
          <a:p>
            <a:r>
              <a:rPr lang="en-GB" sz="3200" dirty="0" smtClean="0"/>
              <a:t>Short paper (“The CONSORT Statement”) </a:t>
            </a:r>
          </a:p>
          <a:p>
            <a:pPr lvl="1"/>
            <a:r>
              <a:rPr lang="en-GB" sz="3200" dirty="0" smtClean="0"/>
              <a:t>published in 3 journals </a:t>
            </a:r>
          </a:p>
          <a:p>
            <a:r>
              <a:rPr lang="en-GB" sz="3200" dirty="0" smtClean="0"/>
              <a:t>Explanation and Elaboration (E&amp;E)</a:t>
            </a:r>
          </a:p>
          <a:p>
            <a:pPr lvl="1"/>
            <a:r>
              <a:rPr lang="en-GB" sz="3200" dirty="0" smtClean="0"/>
              <a:t>Detailed explanations w/ examples </a:t>
            </a:r>
          </a:p>
        </p:txBody>
      </p:sp>
      <p:sp>
        <p:nvSpPr>
          <p:cNvPr id="4" name="Slide Number Placeholder 3"/>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Rot="1" noChangeArrowheads="1"/>
          </p:cNvSpPr>
          <p:nvPr>
            <p:ph type="title"/>
          </p:nvPr>
        </p:nvSpPr>
        <p:spPr/>
        <p:txBody>
          <a:bodyPr/>
          <a:lstStyle/>
          <a:p>
            <a:r>
              <a:rPr lang="en-US"/>
              <a:t>Moher, Schulz, and Altman</a:t>
            </a:r>
          </a:p>
        </p:txBody>
      </p:sp>
      <p:sp>
        <p:nvSpPr>
          <p:cNvPr id="1137667" name="Rectangle 3"/>
          <p:cNvSpPr>
            <a:spLocks noGrp="1" noChangeArrowheads="1"/>
          </p:cNvSpPr>
          <p:nvPr>
            <p:ph type="body" idx="1"/>
          </p:nvPr>
        </p:nvSpPr>
        <p:spPr/>
        <p:txBody>
          <a:bodyPr/>
          <a:lstStyle/>
          <a:p>
            <a:endParaRPr lang="en-US"/>
          </a:p>
        </p:txBody>
      </p:sp>
      <p:pic>
        <p:nvPicPr>
          <p:cNvPr id="1137668" name="Picture 4" descr="CONSORT 2005"/>
          <p:cNvPicPr>
            <a:picLocks noChangeAspect="1" noChangeArrowheads="1"/>
          </p:cNvPicPr>
          <p:nvPr/>
        </p:nvPicPr>
        <p:blipFill>
          <a:blip r:embed="rId2" cstate="print">
            <a:extLst>
              <a:ext uri="{28A0092B-C50C-407E-A947-70E740481C1C}">
                <a14:useLocalDpi xmlns:a14="http://schemas.microsoft.com/office/drawing/2010/main" val="0"/>
              </a:ext>
            </a:extLst>
          </a:blip>
          <a:srcRect t="10185" r="1723" b="15178"/>
          <a:stretch>
            <a:fillRect/>
          </a:stretch>
        </p:blipFill>
        <p:spPr bwMode="auto">
          <a:xfrm>
            <a:off x="222250" y="1595438"/>
            <a:ext cx="8786813" cy="500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746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Rationale for </a:t>
            </a:r>
            <a:r>
              <a:rPr lang="en-CA" smtClean="0"/>
              <a:t>checklist </a:t>
            </a:r>
            <a:r>
              <a:rPr lang="en-US" smtClean="0"/>
              <a:t>items</a:t>
            </a:r>
            <a:endParaRPr lang="en-GB" smtClean="0"/>
          </a:p>
        </p:txBody>
      </p:sp>
      <p:sp>
        <p:nvSpPr>
          <p:cNvPr id="37891" name="Content Placeholder 2"/>
          <p:cNvSpPr>
            <a:spLocks noGrp="1"/>
          </p:cNvSpPr>
          <p:nvPr>
            <p:ph idx="1"/>
          </p:nvPr>
        </p:nvSpPr>
        <p:spPr>
          <a:xfrm>
            <a:off x="685800" y="1628775"/>
            <a:ext cx="8278688" cy="4467225"/>
          </a:xfrm>
        </p:spPr>
        <p:txBody>
          <a:bodyPr/>
          <a:lstStyle/>
          <a:p>
            <a:r>
              <a:rPr lang="en-US" sz="3200" dirty="0" smtClean="0"/>
              <a:t>Necessary to evaluate the study</a:t>
            </a:r>
          </a:p>
          <a:p>
            <a:pPr>
              <a:buFont typeface="Wingdings" pitchFamily="2" charset="2"/>
              <a:buNone/>
            </a:pPr>
            <a:r>
              <a:rPr lang="en-US" sz="3200" dirty="0" smtClean="0"/>
              <a:t> </a:t>
            </a:r>
          </a:p>
          <a:p>
            <a:r>
              <a:rPr lang="en-US" sz="3200" dirty="0" smtClean="0"/>
              <a:t>Evidence-based, whenever possible</a:t>
            </a:r>
          </a:p>
          <a:p>
            <a:endParaRPr lang="en-US" sz="3200" dirty="0" smtClean="0"/>
          </a:p>
          <a:p>
            <a:r>
              <a:rPr lang="en-US" sz="3200" dirty="0" smtClean="0"/>
              <a:t>Minimum set of essential items </a:t>
            </a:r>
          </a:p>
          <a:p>
            <a:endParaRPr lang="en-GB" sz="3200" dirty="0"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BCB4DC05-8FCD-4390-9306-90098B5C391E}"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CA" sz="2800" smtClean="0"/>
              <a:t>The “explanation and elaboration” manuscript</a:t>
            </a:r>
            <a:endParaRPr lang="en-GB" sz="2800" smtClean="0"/>
          </a:p>
        </p:txBody>
      </p:sp>
      <p:sp>
        <p:nvSpPr>
          <p:cNvPr id="43012" name="Rectangle 3"/>
          <p:cNvSpPr>
            <a:spLocks noGrp="1" noChangeArrowheads="1"/>
          </p:cNvSpPr>
          <p:nvPr>
            <p:ph idx="1"/>
          </p:nvPr>
        </p:nvSpPr>
        <p:spPr/>
        <p:txBody>
          <a:bodyPr/>
          <a:lstStyle/>
          <a:p>
            <a:r>
              <a:rPr lang="en-CA" dirty="0" smtClean="0"/>
              <a:t>To enhance the use and dissemination of CONSORT</a:t>
            </a:r>
          </a:p>
          <a:p>
            <a:r>
              <a:rPr lang="en-CA" dirty="0" smtClean="0"/>
              <a:t>For each checklist item: </a:t>
            </a:r>
            <a:r>
              <a:rPr lang="en-CA" dirty="0"/>
              <a:t>a detailed explanation, examples </a:t>
            </a:r>
            <a:r>
              <a:rPr lang="en-CA" dirty="0" smtClean="0"/>
              <a:t>of good reporting, with relevant empirical evidence </a:t>
            </a:r>
          </a:p>
        </p:txBody>
      </p:sp>
      <p:sp>
        <p:nvSpPr>
          <p:cNvPr id="43010"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pic>
        <p:nvPicPr>
          <p:cNvPr id="43013" name="Picture 6"/>
          <p:cNvPicPr>
            <a:picLocks noChangeAspect="1" noChangeArrowheads="1"/>
          </p:cNvPicPr>
          <p:nvPr/>
        </p:nvPicPr>
        <p:blipFill>
          <a:blip r:embed="rId3" cstate="print"/>
          <a:srcRect/>
          <a:stretch>
            <a:fillRect/>
          </a:stretch>
        </p:blipFill>
        <p:spPr bwMode="auto">
          <a:xfrm>
            <a:off x="173038" y="3714750"/>
            <a:ext cx="8828087" cy="1428750"/>
          </a:xfrm>
          <a:prstGeom prst="rect">
            <a:avLst/>
          </a:prstGeom>
          <a:noFill/>
          <a:ln w="12700">
            <a:solidFill>
              <a:srgbClr val="7030A0"/>
            </a:solidFill>
            <a:miter lim="800000"/>
            <a:headEnd type="none" w="sm" len="sm"/>
            <a:tailEnd type="none" w="sm" len="sm"/>
          </a:ln>
        </p:spPr>
      </p:pic>
      <p:pic>
        <p:nvPicPr>
          <p:cNvPr id="43014" name="Picture 7"/>
          <p:cNvPicPr>
            <a:picLocks noChangeAspect="1" noChangeArrowheads="1"/>
          </p:cNvPicPr>
          <p:nvPr/>
        </p:nvPicPr>
        <p:blipFill>
          <a:blip r:embed="rId4" cstate="print"/>
          <a:srcRect/>
          <a:stretch>
            <a:fillRect/>
          </a:stretch>
        </p:blipFill>
        <p:spPr bwMode="auto">
          <a:xfrm>
            <a:off x="6348413" y="3714750"/>
            <a:ext cx="2438400" cy="190500"/>
          </a:xfrm>
          <a:prstGeom prst="rect">
            <a:avLst/>
          </a:prstGeom>
          <a:noFill/>
          <a:ln w="12700">
            <a:noFill/>
            <a:miter lim="800000"/>
            <a:headEnd type="none" w="sm" len="sm"/>
            <a:tailEnd type="none" w="sm" len="sm"/>
          </a:ln>
        </p:spPr>
      </p:pic>
      <p:sp>
        <p:nvSpPr>
          <p:cNvPr id="7" name="Slide Number Placeholder 6"/>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GB" dirty="0" smtClean="0"/>
              <a:t>2010 Revision of CONSORT</a:t>
            </a:r>
          </a:p>
        </p:txBody>
      </p:sp>
      <p:sp>
        <p:nvSpPr>
          <p:cNvPr id="52228" name="Rectangle 3"/>
          <p:cNvSpPr>
            <a:spLocks noGrp="1" noChangeArrowheads="1"/>
          </p:cNvSpPr>
          <p:nvPr>
            <p:ph idx="1"/>
          </p:nvPr>
        </p:nvSpPr>
        <p:spPr/>
        <p:txBody>
          <a:bodyPr/>
          <a:lstStyle/>
          <a:p>
            <a:r>
              <a:rPr lang="en-GB" dirty="0" smtClean="0"/>
              <a:t>Meeting in January 2007 </a:t>
            </a:r>
          </a:p>
          <a:p>
            <a:r>
              <a:rPr lang="en-GB" dirty="0" smtClean="0"/>
              <a:t>Revised checklist </a:t>
            </a:r>
          </a:p>
          <a:p>
            <a:r>
              <a:rPr lang="en-GB" dirty="0" smtClean="0"/>
              <a:t>Short paper (published in 9 journals) </a:t>
            </a:r>
          </a:p>
          <a:p>
            <a:r>
              <a:rPr lang="en-GB" dirty="0" smtClean="0"/>
              <a:t>Revised (and expanded) explanatory paper (</a:t>
            </a:r>
            <a:r>
              <a:rPr lang="en-GB" dirty="0" err="1" smtClean="0"/>
              <a:t>E&amp;E</a:t>
            </a:r>
            <a:r>
              <a:rPr lang="en-GB" dirty="0" smtClean="0"/>
              <a:t>)</a:t>
            </a:r>
          </a:p>
        </p:txBody>
      </p:sp>
      <p:sp>
        <p:nvSpPr>
          <p:cNvPr id="52226" name="Footer Placeholder 4"/>
          <p:cNvSpPr>
            <a:spLocks noGrp="1"/>
          </p:cNvSpPr>
          <p:nvPr>
            <p:ph type="ftr" sz="quarter" idx="11"/>
          </p:nvPr>
        </p:nvSpPr>
        <p:spPr>
          <a:noFill/>
        </p:spPr>
        <p:txBody>
          <a:bodyPr/>
          <a:lstStyle/>
          <a:p>
            <a:endParaRPr lang="en-GB" smtClean="0"/>
          </a:p>
          <a:p>
            <a:endParaRPr lang="en-GB" smtClean="0">
              <a:latin typeface="Tahoma"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0229"/>
          <a:stretch/>
        </p:blipFill>
        <p:spPr bwMode="auto">
          <a:xfrm>
            <a:off x="395536" y="3429000"/>
            <a:ext cx="8435669" cy="288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5"/>
          <p:cNvSpPr>
            <a:spLocks noGrp="1"/>
          </p:cNvSpPr>
          <p:nvPr>
            <p:ph type="ftr" sz="quarter" idx="11"/>
          </p:nvPr>
        </p:nvSpPr>
        <p:spPr>
          <a:noFill/>
        </p:spPr>
        <p:txBody>
          <a:bodyPr/>
          <a:lstStyle/>
          <a:p>
            <a:endParaRPr lang="en-GB">
              <a:cs typeface="Arial" charset="0"/>
            </a:endParaRPr>
          </a:p>
          <a:p>
            <a:endParaRPr lang="en-GB">
              <a:latin typeface="Tahoma" pitchFamily="34" charset="0"/>
              <a:cs typeface="Arial" charset="0"/>
            </a:endParaRPr>
          </a:p>
        </p:txBody>
      </p:sp>
      <p:sp>
        <p:nvSpPr>
          <p:cNvPr id="6" name="Slide Number Placeholder 6"/>
          <p:cNvSpPr>
            <a:spLocks noGrp="1"/>
          </p:cNvSpPr>
          <p:nvPr>
            <p:ph type="sldNum" sz="quarter" idx="12"/>
          </p:nvPr>
        </p:nvSpPr>
        <p:spPr/>
        <p:txBody>
          <a:bodyPr/>
          <a:lstStyle/>
          <a:p>
            <a:pPr>
              <a:defRPr/>
            </a:pPr>
            <a:endParaRPr lang="en-GB" dirty="0"/>
          </a:p>
          <a:p>
            <a:pPr>
              <a:defRPr/>
            </a:pPr>
            <a:endParaRPr lang="en-GB" dirty="0"/>
          </a:p>
        </p:txBody>
      </p:sp>
      <p:sp>
        <p:nvSpPr>
          <p:cNvPr id="57347" name="Rectangle 2"/>
          <p:cNvSpPr>
            <a:spLocks noGrp="1" noChangeArrowheads="1"/>
          </p:cNvSpPr>
          <p:nvPr>
            <p:ph type="title"/>
          </p:nvPr>
        </p:nvSpPr>
        <p:spPr/>
        <p:txBody>
          <a:bodyPr/>
          <a:lstStyle/>
          <a:p>
            <a:r>
              <a:rPr lang="en-GB" dirty="0" smtClean="0"/>
              <a:t>CONSORT checklist 2010 (25 items)</a:t>
            </a:r>
            <a:br>
              <a:rPr lang="en-GB" dirty="0" smtClean="0"/>
            </a:br>
            <a:endParaRPr lang="en-GB" dirty="0" smtClean="0"/>
          </a:p>
        </p:txBody>
      </p:sp>
      <p:sp>
        <p:nvSpPr>
          <p:cNvPr id="30725" name="Rectangle 3"/>
          <p:cNvSpPr>
            <a:spLocks noGrp="1" noChangeArrowheads="1"/>
          </p:cNvSpPr>
          <p:nvPr>
            <p:ph type="body" sz="half" idx="1"/>
          </p:nvPr>
        </p:nvSpPr>
        <p:spPr>
          <a:xfrm>
            <a:off x="685800" y="908050"/>
            <a:ext cx="3810000" cy="5949950"/>
          </a:xfrm>
          <a:solidFill>
            <a:schemeClr val="bg1"/>
          </a:solidFill>
        </p:spPr>
        <p:txBody>
          <a:bodyPr/>
          <a:lstStyle/>
          <a:p>
            <a:pPr>
              <a:buFont typeface="Wingdings" pitchFamily="2" charset="2"/>
              <a:buNone/>
              <a:defRPr/>
            </a:pPr>
            <a:r>
              <a:rPr lang="en-GB" sz="2000" i="1" dirty="0" smtClean="0">
                <a:solidFill>
                  <a:srgbClr val="7030A0"/>
                </a:solidFill>
              </a:rPr>
              <a:t>TITLE &amp; ABSTRACT</a:t>
            </a:r>
          </a:p>
          <a:p>
            <a:pPr>
              <a:buFont typeface="Wingdings" pitchFamily="2" charset="2"/>
              <a:buNone/>
              <a:defRPr/>
            </a:pPr>
            <a:r>
              <a:rPr lang="en-GB" sz="2000" i="1" dirty="0" smtClean="0">
                <a:solidFill>
                  <a:srgbClr val="7030A0"/>
                </a:solidFill>
              </a:rPr>
              <a:t>INTRODUCTION</a:t>
            </a:r>
            <a:endParaRPr lang="en-GB" sz="2000" dirty="0" smtClean="0">
              <a:solidFill>
                <a:srgbClr val="7030A0"/>
              </a:solidFill>
            </a:endParaRPr>
          </a:p>
          <a:p>
            <a:pPr>
              <a:defRPr/>
            </a:pPr>
            <a:r>
              <a:rPr lang="en-GB" sz="2000" dirty="0" smtClean="0"/>
              <a:t>Background</a:t>
            </a:r>
            <a:endParaRPr lang="en-GB" sz="2000" i="1" dirty="0" smtClean="0"/>
          </a:p>
          <a:p>
            <a:pPr>
              <a:defRPr/>
            </a:pPr>
            <a:r>
              <a:rPr lang="en-GB" sz="2000" dirty="0" smtClean="0"/>
              <a:t>Objectives</a:t>
            </a:r>
          </a:p>
          <a:p>
            <a:pPr>
              <a:buFont typeface="Wingdings" pitchFamily="2" charset="2"/>
              <a:buNone/>
              <a:defRPr/>
            </a:pPr>
            <a:r>
              <a:rPr lang="en-GB" sz="2000" i="1" dirty="0" smtClean="0">
                <a:solidFill>
                  <a:srgbClr val="7030A0"/>
                </a:solidFill>
              </a:rPr>
              <a:t>METHODS</a:t>
            </a:r>
            <a:endParaRPr lang="en-GB" sz="2000" dirty="0" smtClean="0">
              <a:solidFill>
                <a:srgbClr val="7030A0"/>
              </a:solidFill>
            </a:endParaRPr>
          </a:p>
          <a:p>
            <a:pPr>
              <a:defRPr/>
            </a:pPr>
            <a:r>
              <a:rPr lang="en-GB" sz="2000" dirty="0" smtClean="0"/>
              <a:t>Trial design</a:t>
            </a:r>
          </a:p>
          <a:p>
            <a:pPr>
              <a:defRPr/>
            </a:pPr>
            <a:r>
              <a:rPr lang="en-GB" sz="2000" dirty="0" smtClean="0"/>
              <a:t>Participants</a:t>
            </a:r>
          </a:p>
          <a:p>
            <a:pPr>
              <a:defRPr/>
            </a:pPr>
            <a:r>
              <a:rPr lang="en-GB" sz="2000" dirty="0" smtClean="0"/>
              <a:t>Interventions</a:t>
            </a:r>
          </a:p>
          <a:p>
            <a:pPr>
              <a:defRPr/>
            </a:pPr>
            <a:r>
              <a:rPr lang="en-GB" sz="2000" dirty="0" smtClean="0"/>
              <a:t>Outcomes</a:t>
            </a:r>
          </a:p>
          <a:p>
            <a:pPr>
              <a:defRPr/>
            </a:pPr>
            <a:r>
              <a:rPr lang="en-GB" sz="2000" dirty="0" smtClean="0"/>
              <a:t>Sample size</a:t>
            </a:r>
          </a:p>
          <a:p>
            <a:pPr>
              <a:defRPr/>
            </a:pPr>
            <a:r>
              <a:rPr lang="en-GB" sz="2000" dirty="0" smtClean="0"/>
              <a:t>Randomization</a:t>
            </a:r>
          </a:p>
          <a:p>
            <a:pPr lvl="1">
              <a:spcBef>
                <a:spcPct val="0"/>
              </a:spcBef>
              <a:buFontTx/>
              <a:buNone/>
              <a:defRPr/>
            </a:pPr>
            <a:r>
              <a:rPr lang="en-GB" sz="1800" dirty="0" smtClean="0"/>
              <a:t>   </a:t>
            </a:r>
            <a:r>
              <a:rPr lang="en-GB" sz="1600" b="1" dirty="0" smtClean="0"/>
              <a:t>Sequence generation</a:t>
            </a:r>
          </a:p>
          <a:p>
            <a:pPr lvl="1">
              <a:spcBef>
                <a:spcPct val="0"/>
              </a:spcBef>
              <a:buFontTx/>
              <a:buNone/>
              <a:defRPr/>
            </a:pPr>
            <a:r>
              <a:rPr lang="en-GB" sz="1600" b="1" dirty="0" smtClean="0"/>
              <a:t>   Allocation concealment</a:t>
            </a:r>
          </a:p>
          <a:p>
            <a:pPr lvl="1">
              <a:spcBef>
                <a:spcPct val="0"/>
              </a:spcBef>
              <a:buFontTx/>
              <a:buNone/>
              <a:defRPr/>
            </a:pPr>
            <a:r>
              <a:rPr lang="en-GB" sz="1600" b="1" dirty="0" smtClean="0"/>
              <a:t>   Implementation</a:t>
            </a:r>
          </a:p>
          <a:p>
            <a:pPr>
              <a:defRPr/>
            </a:pPr>
            <a:r>
              <a:rPr lang="en-GB" sz="2000" dirty="0" smtClean="0"/>
              <a:t>Blinding (Masking)</a:t>
            </a:r>
          </a:p>
          <a:p>
            <a:pPr>
              <a:defRPr/>
            </a:pPr>
            <a:r>
              <a:rPr lang="en-GB" sz="2000" dirty="0" smtClean="0"/>
              <a:t>Statistical methods</a:t>
            </a:r>
          </a:p>
        </p:txBody>
      </p:sp>
      <p:sp>
        <p:nvSpPr>
          <p:cNvPr id="30726" name="Rectangle 4"/>
          <p:cNvSpPr>
            <a:spLocks noGrp="1" noChangeArrowheads="1"/>
          </p:cNvSpPr>
          <p:nvPr>
            <p:ph type="body" sz="half" idx="2"/>
          </p:nvPr>
        </p:nvSpPr>
        <p:spPr>
          <a:xfrm>
            <a:off x="4648200" y="908050"/>
            <a:ext cx="3810000" cy="5949950"/>
          </a:xfrm>
          <a:solidFill>
            <a:schemeClr val="bg1"/>
          </a:solidFill>
        </p:spPr>
        <p:txBody>
          <a:bodyPr/>
          <a:lstStyle/>
          <a:p>
            <a:pPr>
              <a:buFont typeface="Wingdings" pitchFamily="2" charset="2"/>
              <a:buNone/>
              <a:defRPr/>
            </a:pPr>
            <a:r>
              <a:rPr lang="en-GB" sz="2000" i="1" dirty="0" smtClean="0">
                <a:solidFill>
                  <a:srgbClr val="7030A0"/>
                </a:solidFill>
              </a:rPr>
              <a:t>RESULTS</a:t>
            </a:r>
            <a:endParaRPr lang="en-GB" sz="2000" dirty="0" smtClean="0">
              <a:solidFill>
                <a:srgbClr val="7030A0"/>
              </a:solidFill>
            </a:endParaRPr>
          </a:p>
          <a:p>
            <a:pPr>
              <a:defRPr/>
            </a:pPr>
            <a:r>
              <a:rPr lang="en-GB" sz="2000" dirty="0" smtClean="0"/>
              <a:t>Participant flow</a:t>
            </a:r>
          </a:p>
          <a:p>
            <a:pPr>
              <a:defRPr/>
            </a:pPr>
            <a:r>
              <a:rPr lang="en-GB" sz="2000" dirty="0" smtClean="0"/>
              <a:t>Recruitment</a:t>
            </a:r>
          </a:p>
          <a:p>
            <a:pPr>
              <a:defRPr/>
            </a:pPr>
            <a:r>
              <a:rPr lang="en-GB" sz="2000" dirty="0" smtClean="0"/>
              <a:t>Baseline data</a:t>
            </a:r>
          </a:p>
          <a:p>
            <a:pPr>
              <a:defRPr/>
            </a:pPr>
            <a:r>
              <a:rPr lang="en-GB" sz="2000" dirty="0" smtClean="0"/>
              <a:t>Numbers analyzed</a:t>
            </a:r>
          </a:p>
          <a:p>
            <a:pPr>
              <a:defRPr/>
            </a:pPr>
            <a:r>
              <a:rPr lang="en-GB" sz="2000" dirty="0" smtClean="0"/>
              <a:t>Outcomes and Estimation</a:t>
            </a:r>
          </a:p>
          <a:p>
            <a:pPr>
              <a:defRPr/>
            </a:pPr>
            <a:r>
              <a:rPr lang="en-GB" sz="2000" dirty="0" smtClean="0"/>
              <a:t>Ancillary analyses</a:t>
            </a:r>
          </a:p>
          <a:p>
            <a:pPr>
              <a:defRPr/>
            </a:pPr>
            <a:r>
              <a:rPr lang="en-GB" sz="2000" dirty="0" smtClean="0"/>
              <a:t>Harms</a:t>
            </a:r>
            <a:endParaRPr lang="en-GB" sz="2000" i="1" dirty="0" smtClean="0"/>
          </a:p>
          <a:p>
            <a:pPr>
              <a:buFont typeface="Wingdings" pitchFamily="2" charset="2"/>
              <a:buNone/>
              <a:defRPr/>
            </a:pPr>
            <a:r>
              <a:rPr lang="en-GB" sz="2000" i="1" dirty="0" smtClean="0">
                <a:solidFill>
                  <a:srgbClr val="7030A0"/>
                </a:solidFill>
              </a:rPr>
              <a:t>DISCUSSION</a:t>
            </a:r>
            <a:endParaRPr lang="en-GB" sz="2000" dirty="0" smtClean="0">
              <a:solidFill>
                <a:srgbClr val="7030A0"/>
              </a:solidFill>
            </a:endParaRPr>
          </a:p>
          <a:p>
            <a:pPr>
              <a:defRPr/>
            </a:pPr>
            <a:r>
              <a:rPr lang="en-GB" sz="2000" dirty="0" smtClean="0"/>
              <a:t>Limitations</a:t>
            </a:r>
          </a:p>
          <a:p>
            <a:pPr>
              <a:defRPr/>
            </a:pPr>
            <a:r>
              <a:rPr lang="en-GB" sz="2000" dirty="0" smtClean="0"/>
              <a:t>Generalisability</a:t>
            </a:r>
          </a:p>
          <a:p>
            <a:pPr>
              <a:defRPr/>
            </a:pPr>
            <a:r>
              <a:rPr lang="en-GB" sz="2000" dirty="0" smtClean="0"/>
              <a:t>Interpretation</a:t>
            </a:r>
          </a:p>
          <a:p>
            <a:pPr>
              <a:buFont typeface="Wingdings" pitchFamily="2" charset="2"/>
              <a:buNone/>
              <a:defRPr/>
            </a:pPr>
            <a:r>
              <a:rPr lang="en-GB" sz="2000" i="1" dirty="0" smtClean="0">
                <a:solidFill>
                  <a:srgbClr val="7030A0"/>
                </a:solidFill>
              </a:rPr>
              <a:t>OTHER</a:t>
            </a:r>
            <a:r>
              <a:rPr lang="en-GB" sz="2000" i="1" dirty="0" smtClean="0">
                <a:solidFill>
                  <a:srgbClr val="FFFF00"/>
                </a:solidFill>
              </a:rPr>
              <a:t> </a:t>
            </a:r>
            <a:r>
              <a:rPr lang="en-GB" sz="2000" i="1" dirty="0" smtClean="0">
                <a:solidFill>
                  <a:srgbClr val="7030A0"/>
                </a:solidFill>
              </a:rPr>
              <a:t>INFORMATION</a:t>
            </a:r>
            <a:r>
              <a:rPr lang="en-GB" sz="2000" i="1" dirty="0" smtClean="0">
                <a:solidFill>
                  <a:srgbClr val="FFFF00"/>
                </a:solidFill>
              </a:rPr>
              <a:t> </a:t>
            </a:r>
          </a:p>
          <a:p>
            <a:pPr>
              <a:defRPr/>
            </a:pPr>
            <a:r>
              <a:rPr lang="en-GB" sz="2000" dirty="0" smtClean="0"/>
              <a:t>Registration</a:t>
            </a:r>
          </a:p>
          <a:p>
            <a:pPr>
              <a:defRPr/>
            </a:pPr>
            <a:r>
              <a:rPr lang="en-GB" sz="2000" dirty="0" smtClean="0"/>
              <a:t>Protocol </a:t>
            </a:r>
          </a:p>
          <a:p>
            <a:pPr>
              <a:defRPr/>
            </a:pPr>
            <a:r>
              <a:rPr lang="en-GB" sz="2000" dirty="0" smtClean="0"/>
              <a:t>Funding</a:t>
            </a:r>
          </a:p>
          <a:p>
            <a:pPr>
              <a:defRPr/>
            </a:pPr>
            <a:endParaRPr lang="en-GB" sz="2000" dirty="0" smtClean="0">
              <a:solidFill>
                <a:srgbClr val="FFFF00"/>
              </a:solidFill>
            </a:endParaRPr>
          </a:p>
        </p:txBody>
      </p:sp>
    </p:spTree>
    <p:extLst>
      <p:ext uri="{BB962C8B-B14F-4D97-AF65-F5344CB8AC3E}">
        <p14:creationId xmlns:p14="http://schemas.microsoft.com/office/powerpoint/2010/main" val="656194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3A21A4FA-298C-4207-B537-63230FF90519}" type="slidenum">
              <a:rPr lang="en-GB" sz="1400">
                <a:latin typeface="Tahoma" pitchFamily="34" charset="0"/>
              </a:rPr>
              <a:pPr eaLnBrk="1" hangingPunct="1"/>
              <a:t>17</a:t>
            </a:fld>
            <a:endParaRPr lang="en-GB" sz="1400">
              <a:latin typeface="Tahoma" pitchFamily="34" charset="0"/>
            </a:endParaRPr>
          </a:p>
        </p:txBody>
      </p:sp>
      <p:sp>
        <p:nvSpPr>
          <p:cNvPr id="28" name="Slide Number Placeholder 3"/>
          <p:cNvSpPr>
            <a:spLocks noGrp="1"/>
          </p:cNvSpPr>
          <p:nvPr>
            <p:ph type="sldNum" sz="quarter" idx="12"/>
          </p:nvPr>
        </p:nvSpPr>
        <p:spPr/>
        <p:txBody>
          <a:bodyPr/>
          <a:lstStyle/>
          <a:p>
            <a:pPr>
              <a:defRPr/>
            </a:pPr>
            <a:endParaRPr lang="en-GB"/>
          </a:p>
          <a:p>
            <a:pPr>
              <a:defRPr/>
            </a:pPr>
            <a:fld id="{8C6CF809-798A-453A-BFAD-8F4107B2B4AE}" type="slidenum">
              <a:rPr lang="en-GB"/>
              <a:pPr>
                <a:defRPr/>
              </a:pPr>
              <a:t>17</a:t>
            </a:fld>
            <a:endParaRPr lang="en-GB"/>
          </a:p>
        </p:txBody>
      </p:sp>
      <p:grpSp>
        <p:nvGrpSpPr>
          <p:cNvPr id="9220" name="Group 2"/>
          <p:cNvGrpSpPr>
            <a:grpSpLocks/>
          </p:cNvGrpSpPr>
          <p:nvPr/>
        </p:nvGrpSpPr>
        <p:grpSpPr bwMode="auto">
          <a:xfrm>
            <a:off x="4556125" y="908050"/>
            <a:ext cx="4119563" cy="1657350"/>
            <a:chOff x="2870" y="572"/>
            <a:chExt cx="2595" cy="1044"/>
          </a:xfrm>
        </p:grpSpPr>
        <p:sp>
          <p:nvSpPr>
            <p:cNvPr id="449539" name="Line 3"/>
            <p:cNvSpPr>
              <a:spLocks noChangeShapeType="1"/>
            </p:cNvSpPr>
            <p:nvPr/>
          </p:nvSpPr>
          <p:spPr bwMode="auto">
            <a:xfrm flipH="1" flipV="1">
              <a:off x="2870" y="1158"/>
              <a:ext cx="1280" cy="4"/>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40" name="Line 4"/>
            <p:cNvSpPr>
              <a:spLocks noChangeShapeType="1"/>
            </p:cNvSpPr>
            <p:nvPr/>
          </p:nvSpPr>
          <p:spPr bwMode="auto">
            <a:xfrm>
              <a:off x="2880" y="799"/>
              <a:ext cx="0" cy="817"/>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41" name="AutoShape 5"/>
            <p:cNvSpPr>
              <a:spLocks noChangeArrowheads="1"/>
            </p:cNvSpPr>
            <p:nvPr/>
          </p:nvSpPr>
          <p:spPr bwMode="auto">
            <a:xfrm>
              <a:off x="3482" y="572"/>
              <a:ext cx="1983" cy="907"/>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Excluded</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Not meeting inclusion criteria</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Refused to participate</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Other reason</a:t>
              </a:r>
            </a:p>
          </p:txBody>
        </p:sp>
      </p:grpSp>
      <p:sp>
        <p:nvSpPr>
          <p:cNvPr id="449542" name="AutoShape 6"/>
          <p:cNvSpPr>
            <a:spLocks noChangeArrowheads="1"/>
          </p:cNvSpPr>
          <p:nvPr/>
        </p:nvSpPr>
        <p:spPr bwMode="auto">
          <a:xfrm>
            <a:off x="3671888" y="187325"/>
            <a:ext cx="1763712" cy="1296988"/>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b="1">
                <a:effectLst>
                  <a:outerShdw blurRad="38100" dist="38100" dir="2700000" algn="tl">
                    <a:srgbClr val="C0C0C0"/>
                  </a:outerShdw>
                </a:effectLst>
                <a:latin typeface="Tahoma" pitchFamily="34" charset="0"/>
              </a:rPr>
              <a:t>Assessed </a:t>
            </a:r>
            <a:br>
              <a:rPr lang="en-US" sz="1800" b="1">
                <a:effectLst>
                  <a:outerShdw blurRad="38100" dist="38100" dir="2700000" algn="tl">
                    <a:srgbClr val="C0C0C0"/>
                  </a:outerShdw>
                </a:effectLst>
                <a:latin typeface="Tahoma" pitchFamily="34" charset="0"/>
              </a:rPr>
            </a:br>
            <a:r>
              <a:rPr lang="en-US" sz="1800" b="1">
                <a:effectLst>
                  <a:outerShdw blurRad="38100" dist="38100" dir="2700000" algn="tl">
                    <a:srgbClr val="C0C0C0"/>
                  </a:outerShdw>
                </a:effectLst>
                <a:latin typeface="Tahoma" pitchFamily="34" charset="0"/>
              </a:rPr>
              <a:t>for eligibility</a:t>
            </a:r>
          </a:p>
        </p:txBody>
      </p:sp>
      <p:sp>
        <p:nvSpPr>
          <p:cNvPr id="9222" name="AutoShape 7"/>
          <p:cNvSpPr>
            <a:spLocks noChangeArrowheads="1"/>
          </p:cNvSpPr>
          <p:nvPr/>
        </p:nvSpPr>
        <p:spPr bwMode="auto">
          <a:xfrm>
            <a:off x="1835150" y="269875"/>
            <a:ext cx="1195388" cy="557213"/>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a:latin typeface="Tahoma" pitchFamily="34" charset="0"/>
              </a:rPr>
              <a:t>(n=…)</a:t>
            </a:r>
          </a:p>
        </p:txBody>
      </p:sp>
      <p:grpSp>
        <p:nvGrpSpPr>
          <p:cNvPr id="9223" name="Group 8"/>
          <p:cNvGrpSpPr>
            <a:grpSpLocks/>
          </p:cNvGrpSpPr>
          <p:nvPr/>
        </p:nvGrpSpPr>
        <p:grpSpPr bwMode="auto">
          <a:xfrm>
            <a:off x="2627313" y="2335213"/>
            <a:ext cx="3889375" cy="588962"/>
            <a:chOff x="1655" y="1471"/>
            <a:chExt cx="2450" cy="371"/>
          </a:xfrm>
        </p:grpSpPr>
        <p:sp>
          <p:nvSpPr>
            <p:cNvPr id="449545" name="Line 9"/>
            <p:cNvSpPr>
              <a:spLocks noChangeShapeType="1"/>
            </p:cNvSpPr>
            <p:nvPr/>
          </p:nvSpPr>
          <p:spPr bwMode="auto">
            <a:xfrm>
              <a:off x="3348" y="1627"/>
              <a:ext cx="757" cy="215"/>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46" name="Line 10"/>
            <p:cNvSpPr>
              <a:spLocks noChangeShapeType="1"/>
            </p:cNvSpPr>
            <p:nvPr/>
          </p:nvSpPr>
          <p:spPr bwMode="auto">
            <a:xfrm flipH="1">
              <a:off x="1655" y="1627"/>
              <a:ext cx="757" cy="215"/>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47" name="AutoShape 11"/>
            <p:cNvSpPr>
              <a:spLocks noChangeArrowheads="1"/>
            </p:cNvSpPr>
            <p:nvPr/>
          </p:nvSpPr>
          <p:spPr bwMode="auto">
            <a:xfrm>
              <a:off x="2313" y="1471"/>
              <a:ext cx="1111" cy="235"/>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800" b="1">
                  <a:effectLst>
                    <a:outerShdw blurRad="38100" dist="38100" dir="2700000" algn="tl">
                      <a:srgbClr val="C0C0C0"/>
                    </a:outerShdw>
                  </a:effectLst>
                  <a:latin typeface="Tahoma" pitchFamily="34" charset="0"/>
                </a:rPr>
                <a:t>Randomized</a:t>
              </a:r>
            </a:p>
          </p:txBody>
        </p:sp>
      </p:grpSp>
      <p:grpSp>
        <p:nvGrpSpPr>
          <p:cNvPr id="9224" name="Group 12"/>
          <p:cNvGrpSpPr>
            <a:grpSpLocks/>
          </p:cNvGrpSpPr>
          <p:nvPr/>
        </p:nvGrpSpPr>
        <p:grpSpPr bwMode="auto">
          <a:xfrm>
            <a:off x="4932363" y="2901950"/>
            <a:ext cx="3148012" cy="3695700"/>
            <a:chOff x="3107" y="1828"/>
            <a:chExt cx="1983" cy="2328"/>
          </a:xfrm>
        </p:grpSpPr>
        <p:sp>
          <p:nvSpPr>
            <p:cNvPr id="449549" name="Line 13"/>
            <p:cNvSpPr>
              <a:spLocks noChangeShapeType="1"/>
            </p:cNvSpPr>
            <p:nvPr/>
          </p:nvSpPr>
          <p:spPr bwMode="auto">
            <a:xfrm>
              <a:off x="4137" y="1831"/>
              <a:ext cx="0" cy="2143"/>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50" name="AutoShape 14"/>
            <p:cNvSpPr>
              <a:spLocks noChangeArrowheads="1"/>
            </p:cNvSpPr>
            <p:nvPr/>
          </p:nvSpPr>
          <p:spPr bwMode="auto">
            <a:xfrm>
              <a:off x="3107" y="1828"/>
              <a:ext cx="1983" cy="862"/>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Allocated to intervention</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Received allocated intervention</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Did not receive allocated</a:t>
              </a:r>
              <a:br>
                <a:rPr lang="en-US" sz="1400" b="1">
                  <a:effectLst>
                    <a:outerShdw blurRad="38100" dist="38100" dir="2700000" algn="tl">
                      <a:srgbClr val="C0C0C0"/>
                    </a:outerShdw>
                  </a:effectLst>
                  <a:latin typeface="Tahoma" pitchFamily="34" charset="0"/>
                </a:rPr>
              </a:br>
              <a:r>
                <a:rPr lang="en-US" sz="1400" b="1">
                  <a:effectLst>
                    <a:outerShdw blurRad="38100" dist="38100" dir="2700000" algn="tl">
                      <a:srgbClr val="C0C0C0"/>
                    </a:outerShdw>
                  </a:effectLst>
                  <a:latin typeface="Tahoma" pitchFamily="34" charset="0"/>
                </a:rPr>
                <a:t> intervention (give reasons)</a:t>
              </a:r>
            </a:p>
          </p:txBody>
        </p:sp>
        <p:sp>
          <p:nvSpPr>
            <p:cNvPr id="449551" name="AutoShape 15"/>
            <p:cNvSpPr>
              <a:spLocks noChangeArrowheads="1"/>
            </p:cNvSpPr>
            <p:nvPr/>
          </p:nvSpPr>
          <p:spPr bwMode="auto">
            <a:xfrm>
              <a:off x="3107" y="2783"/>
              <a:ext cx="1983" cy="65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Lost to follow up</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Discontinued intervention </a:t>
              </a:r>
              <a:br>
                <a:rPr lang="en-US" sz="1400" b="1">
                  <a:effectLst>
                    <a:outerShdw blurRad="38100" dist="38100" dir="2700000" algn="tl">
                      <a:srgbClr val="C0C0C0"/>
                    </a:outerShdw>
                  </a:effectLst>
                  <a:latin typeface="Tahoma" pitchFamily="34" charset="0"/>
                </a:rPr>
              </a:br>
              <a:r>
                <a:rPr lang="en-US" sz="1400" b="1">
                  <a:effectLst>
                    <a:outerShdw blurRad="38100" dist="38100" dir="2700000" algn="tl">
                      <a:srgbClr val="C0C0C0"/>
                    </a:outerShdw>
                  </a:effectLst>
                  <a:latin typeface="Tahoma" pitchFamily="34" charset="0"/>
                </a:rPr>
                <a:t>(give reasons)</a:t>
              </a:r>
            </a:p>
          </p:txBody>
        </p:sp>
        <p:sp>
          <p:nvSpPr>
            <p:cNvPr id="449552" name="AutoShape 16"/>
            <p:cNvSpPr>
              <a:spLocks noChangeArrowheads="1"/>
            </p:cNvSpPr>
            <p:nvPr/>
          </p:nvSpPr>
          <p:spPr bwMode="auto">
            <a:xfrm>
              <a:off x="3107" y="3505"/>
              <a:ext cx="1983" cy="65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Analysed</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Excluded from analysis</a:t>
              </a:r>
            </a:p>
          </p:txBody>
        </p:sp>
      </p:grpSp>
      <p:grpSp>
        <p:nvGrpSpPr>
          <p:cNvPr id="9225" name="Group 17"/>
          <p:cNvGrpSpPr>
            <a:grpSpLocks/>
          </p:cNvGrpSpPr>
          <p:nvPr/>
        </p:nvGrpSpPr>
        <p:grpSpPr bwMode="auto">
          <a:xfrm>
            <a:off x="1063625" y="2901950"/>
            <a:ext cx="3148013" cy="3695700"/>
            <a:chOff x="670" y="1828"/>
            <a:chExt cx="1983" cy="2328"/>
          </a:xfrm>
        </p:grpSpPr>
        <p:sp>
          <p:nvSpPr>
            <p:cNvPr id="449554" name="Line 18"/>
            <p:cNvSpPr>
              <a:spLocks noChangeShapeType="1"/>
            </p:cNvSpPr>
            <p:nvPr/>
          </p:nvSpPr>
          <p:spPr bwMode="auto">
            <a:xfrm>
              <a:off x="1633" y="1831"/>
              <a:ext cx="0" cy="2143"/>
            </a:xfrm>
            <a:prstGeom prst="line">
              <a:avLst/>
            </a:prstGeom>
            <a:noFill/>
            <a:ln w="127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noFill/>
                </a14:hiddenFill>
              </a:ext>
            </a:extLst>
          </p:spPr>
          <p:txBody>
            <a:bodyPr/>
            <a:lstStyle/>
            <a:p>
              <a:pPr>
                <a:defRPr/>
              </a:pPr>
              <a:endParaRPr lang="en-GB"/>
            </a:p>
          </p:txBody>
        </p:sp>
        <p:sp>
          <p:nvSpPr>
            <p:cNvPr id="449555" name="AutoShape 19"/>
            <p:cNvSpPr>
              <a:spLocks noChangeArrowheads="1"/>
            </p:cNvSpPr>
            <p:nvPr/>
          </p:nvSpPr>
          <p:spPr bwMode="auto">
            <a:xfrm>
              <a:off x="670" y="1828"/>
              <a:ext cx="1983" cy="862"/>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Allocated to intervention</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Received allocated intervention</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Did not receive allocated</a:t>
              </a:r>
              <a:br>
                <a:rPr lang="en-US" sz="1400" b="1">
                  <a:effectLst>
                    <a:outerShdw blurRad="38100" dist="38100" dir="2700000" algn="tl">
                      <a:srgbClr val="C0C0C0"/>
                    </a:outerShdw>
                  </a:effectLst>
                  <a:latin typeface="Tahoma" pitchFamily="34" charset="0"/>
                </a:rPr>
              </a:br>
              <a:r>
                <a:rPr lang="en-US" sz="1400" b="1">
                  <a:effectLst>
                    <a:outerShdw blurRad="38100" dist="38100" dir="2700000" algn="tl">
                      <a:srgbClr val="C0C0C0"/>
                    </a:outerShdw>
                  </a:effectLst>
                  <a:latin typeface="Tahoma" pitchFamily="34" charset="0"/>
                </a:rPr>
                <a:t> intervention (give reasons)</a:t>
              </a:r>
            </a:p>
          </p:txBody>
        </p:sp>
        <p:sp>
          <p:nvSpPr>
            <p:cNvPr id="449556" name="AutoShape 20"/>
            <p:cNvSpPr>
              <a:spLocks noChangeArrowheads="1"/>
            </p:cNvSpPr>
            <p:nvPr/>
          </p:nvSpPr>
          <p:spPr bwMode="auto">
            <a:xfrm>
              <a:off x="670" y="2783"/>
              <a:ext cx="1983" cy="65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Lost to follow up</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Discontinued intervention </a:t>
              </a:r>
              <a:br>
                <a:rPr lang="en-US" sz="1400" b="1">
                  <a:effectLst>
                    <a:outerShdw blurRad="38100" dist="38100" dir="2700000" algn="tl">
                      <a:srgbClr val="C0C0C0"/>
                    </a:outerShdw>
                  </a:effectLst>
                  <a:latin typeface="Tahoma" pitchFamily="34" charset="0"/>
                </a:rPr>
              </a:br>
              <a:r>
                <a:rPr lang="en-US" sz="1400" b="1">
                  <a:effectLst>
                    <a:outerShdw blurRad="38100" dist="38100" dir="2700000" algn="tl">
                      <a:srgbClr val="C0C0C0"/>
                    </a:outerShdw>
                  </a:effectLst>
                  <a:latin typeface="Tahoma" pitchFamily="34" charset="0"/>
                </a:rPr>
                <a:t>(give reasons)</a:t>
              </a:r>
            </a:p>
          </p:txBody>
        </p:sp>
        <p:sp>
          <p:nvSpPr>
            <p:cNvPr id="449557" name="AutoShape 21"/>
            <p:cNvSpPr>
              <a:spLocks noChangeArrowheads="1"/>
            </p:cNvSpPr>
            <p:nvPr/>
          </p:nvSpPr>
          <p:spPr bwMode="auto">
            <a:xfrm>
              <a:off x="670" y="3505"/>
              <a:ext cx="1983" cy="65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5000"/>
                </a:lnSpc>
                <a:spcBef>
                  <a:spcPct val="20000"/>
                </a:spcBef>
                <a:spcAft>
                  <a:spcPct val="10000"/>
                </a:spcAft>
                <a:defRPr/>
              </a:pPr>
              <a:r>
                <a:rPr lang="en-US" sz="1800" b="1">
                  <a:effectLst>
                    <a:outerShdw blurRad="38100" dist="38100" dir="2700000" algn="tl">
                      <a:srgbClr val="C0C0C0"/>
                    </a:outerShdw>
                  </a:effectLst>
                  <a:latin typeface="Tahoma" pitchFamily="34" charset="0"/>
                </a:rPr>
                <a:t>Analysed</a:t>
              </a:r>
            </a:p>
            <a:p>
              <a:pPr algn="ctr">
                <a:lnSpc>
                  <a:spcPct val="85000"/>
                </a:lnSpc>
                <a:spcBef>
                  <a:spcPct val="20000"/>
                </a:spcBef>
                <a:spcAft>
                  <a:spcPct val="10000"/>
                </a:spcAft>
                <a:defRPr/>
              </a:pPr>
              <a:r>
                <a:rPr lang="en-US" sz="1400" b="1">
                  <a:effectLst>
                    <a:outerShdw blurRad="38100" dist="38100" dir="2700000" algn="tl">
                      <a:srgbClr val="C0C0C0"/>
                    </a:outerShdw>
                  </a:effectLst>
                  <a:latin typeface="Tahoma" pitchFamily="34" charset="0"/>
                </a:rPr>
                <a:t>Excluded from analysis</a:t>
              </a:r>
            </a:p>
          </p:txBody>
        </p:sp>
      </p:grpSp>
      <p:grpSp>
        <p:nvGrpSpPr>
          <p:cNvPr id="9226" name="Group 22"/>
          <p:cNvGrpSpPr>
            <a:grpSpLocks/>
          </p:cNvGrpSpPr>
          <p:nvPr/>
        </p:nvGrpSpPr>
        <p:grpSpPr bwMode="auto">
          <a:xfrm>
            <a:off x="611188" y="906463"/>
            <a:ext cx="287337" cy="5691187"/>
            <a:chOff x="385" y="571"/>
            <a:chExt cx="181" cy="3585"/>
          </a:xfrm>
        </p:grpSpPr>
        <p:sp>
          <p:nvSpPr>
            <p:cNvPr id="449559" name="AutoShape 23"/>
            <p:cNvSpPr>
              <a:spLocks noChangeArrowheads="1"/>
            </p:cNvSpPr>
            <p:nvPr/>
          </p:nvSpPr>
          <p:spPr bwMode="auto">
            <a:xfrm rot="-5400000">
              <a:off x="158" y="3748"/>
              <a:ext cx="635" cy="18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effectLst>
                    <a:outerShdw blurRad="38100" dist="38100" dir="2700000" algn="tl">
                      <a:srgbClr val="C0C0C0"/>
                    </a:outerShdw>
                  </a:effectLst>
                  <a:latin typeface="Tahoma" pitchFamily="34" charset="0"/>
                </a:rPr>
                <a:t>Analysis</a:t>
              </a:r>
            </a:p>
          </p:txBody>
        </p:sp>
        <p:sp>
          <p:nvSpPr>
            <p:cNvPr id="449560" name="AutoShape 24"/>
            <p:cNvSpPr>
              <a:spLocks noChangeArrowheads="1"/>
            </p:cNvSpPr>
            <p:nvPr/>
          </p:nvSpPr>
          <p:spPr bwMode="auto">
            <a:xfrm rot="-5400000">
              <a:off x="158" y="3016"/>
              <a:ext cx="635" cy="18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effectLst>
                    <a:outerShdw blurRad="38100" dist="38100" dir="2700000" algn="tl">
                      <a:srgbClr val="C0C0C0"/>
                    </a:outerShdw>
                  </a:effectLst>
                  <a:latin typeface="Tahoma" pitchFamily="34" charset="0"/>
                </a:rPr>
                <a:t>Follow up</a:t>
              </a:r>
            </a:p>
          </p:txBody>
        </p:sp>
        <p:sp>
          <p:nvSpPr>
            <p:cNvPr id="449561" name="AutoShape 25"/>
            <p:cNvSpPr>
              <a:spLocks noChangeArrowheads="1"/>
            </p:cNvSpPr>
            <p:nvPr/>
          </p:nvSpPr>
          <p:spPr bwMode="auto">
            <a:xfrm rot="-5400000">
              <a:off x="48" y="2152"/>
              <a:ext cx="854" cy="18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effectLst>
                    <a:outerShdw blurRad="38100" dist="38100" dir="2700000" algn="tl">
                      <a:srgbClr val="C0C0C0"/>
                    </a:outerShdw>
                  </a:effectLst>
                  <a:latin typeface="Tahoma" pitchFamily="34" charset="0"/>
                </a:rPr>
                <a:t>Allocation</a:t>
              </a:r>
            </a:p>
          </p:txBody>
        </p:sp>
        <p:sp>
          <p:nvSpPr>
            <p:cNvPr id="449562" name="AutoShape 26"/>
            <p:cNvSpPr>
              <a:spLocks noChangeArrowheads="1"/>
            </p:cNvSpPr>
            <p:nvPr/>
          </p:nvSpPr>
          <p:spPr bwMode="auto">
            <a:xfrm rot="-5400000">
              <a:off x="-32" y="988"/>
              <a:ext cx="1014" cy="181"/>
            </a:xfrm>
            <a:prstGeom prst="bevel">
              <a:avLst>
                <a:gd name="adj" fmla="val 3676"/>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600">
                  <a:effectLst>
                    <a:outerShdw blurRad="38100" dist="38100" dir="2700000" algn="tl">
                      <a:srgbClr val="C0C0C0"/>
                    </a:outerShdw>
                  </a:effectLst>
                  <a:latin typeface="Tahoma" pitchFamily="34" charset="0"/>
                </a:rPr>
                <a:t>Enrollment</a:t>
              </a:r>
            </a:p>
          </p:txBody>
        </p:sp>
      </p:grpSp>
    </p:spTree>
    <p:extLst>
      <p:ext uri="{BB962C8B-B14F-4D97-AF65-F5344CB8AC3E}">
        <p14:creationId xmlns:p14="http://schemas.microsoft.com/office/powerpoint/2010/main" val="7349595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dirty="0" smtClean="0"/>
              <a:t>Major changes in 2010</a:t>
            </a:r>
          </a:p>
        </p:txBody>
      </p:sp>
      <p:sp>
        <p:nvSpPr>
          <p:cNvPr id="53251" name="Content Placeholder 2"/>
          <p:cNvSpPr>
            <a:spLocks noGrp="1"/>
          </p:cNvSpPr>
          <p:nvPr>
            <p:ph idx="1"/>
          </p:nvPr>
        </p:nvSpPr>
        <p:spPr/>
        <p:txBody>
          <a:bodyPr/>
          <a:lstStyle/>
          <a:p>
            <a:r>
              <a:rPr lang="en-GB" dirty="0" smtClean="0"/>
              <a:t>Added 3 new items</a:t>
            </a:r>
          </a:p>
          <a:p>
            <a:pPr lvl="1"/>
            <a:r>
              <a:rPr lang="en-GB" dirty="0" smtClean="0"/>
              <a:t>Registration, Protocol, Funding</a:t>
            </a:r>
          </a:p>
          <a:p>
            <a:r>
              <a:rPr lang="en-GB" dirty="0" smtClean="0"/>
              <a:t>Added several sub-items, </a:t>
            </a:r>
            <a:r>
              <a:rPr lang="en-GB" sz="2000" b="0" dirty="0" smtClean="0"/>
              <a:t>e.g.</a:t>
            </a:r>
            <a:endParaRPr lang="en-GB" dirty="0" smtClean="0"/>
          </a:p>
          <a:p>
            <a:pPr lvl="1"/>
            <a:r>
              <a:rPr lang="en-GB" dirty="0" smtClean="0"/>
              <a:t>Any important changes to methods after trial commencement, with a discussion of reasons</a:t>
            </a:r>
          </a:p>
          <a:p>
            <a:pPr lvl="1"/>
            <a:r>
              <a:rPr lang="en-GB" dirty="0" smtClean="0"/>
              <a:t>Why the </a:t>
            </a:r>
            <a:r>
              <a:rPr lang="en-GB" dirty="0"/>
              <a:t>trial ended or was stopped	</a:t>
            </a:r>
            <a:endParaRPr lang="en-GB" dirty="0" smtClean="0"/>
          </a:p>
          <a:p>
            <a:r>
              <a:rPr lang="en-GB" dirty="0" smtClean="0"/>
              <a:t>Made some items more specific </a:t>
            </a:r>
          </a:p>
          <a:p>
            <a:pPr lvl="1"/>
            <a:r>
              <a:rPr lang="en-GB" dirty="0" smtClean="0"/>
              <a:t>e.g. allocation concealment mechanism, blinding</a:t>
            </a:r>
          </a:p>
          <a:p>
            <a:r>
              <a:rPr lang="en-GB" dirty="0" smtClean="0"/>
              <a:t>We simplified and clarified the wording throughout </a:t>
            </a:r>
          </a:p>
          <a:p>
            <a:endParaRPr lang="en-GB" b="0" dirty="0" smtClean="0"/>
          </a:p>
          <a:p>
            <a:r>
              <a:rPr lang="en-GB" b="0" dirty="0" smtClean="0"/>
              <a:t>All changes are documented in the paper</a:t>
            </a:r>
          </a:p>
          <a:p>
            <a:endParaRPr lang="en-GB" dirty="0"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C240D311-F6F2-44A9-AAAD-AB84B48629B5}"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it-IT" dirty="0" smtClean="0"/>
          </a:p>
        </p:txBody>
      </p:sp>
      <p:sp>
        <p:nvSpPr>
          <p:cNvPr id="60418" name="Content Placeholder 2"/>
          <p:cNvSpPr>
            <a:spLocks noGrp="1"/>
          </p:cNvSpPr>
          <p:nvPr>
            <p:ph idx="1"/>
          </p:nvPr>
        </p:nvSpPr>
        <p:spPr/>
        <p:txBody>
          <a:bodyPr/>
          <a:lstStyle/>
          <a:p>
            <a:endParaRPr lang="it-IT" smtClean="0"/>
          </a:p>
        </p:txBody>
      </p:sp>
      <p:sp>
        <p:nvSpPr>
          <p:cNvPr id="60419" name="Footer Placeholder 3"/>
          <p:cNvSpPr>
            <a:spLocks noGrp="1"/>
          </p:cNvSpPr>
          <p:nvPr>
            <p:ph type="ftr" sz="quarter" idx="11"/>
          </p:nvPr>
        </p:nvSpPr>
        <p:spPr>
          <a:noFill/>
        </p:spPr>
        <p:txBody>
          <a:bodyPr/>
          <a:lstStyle/>
          <a:p>
            <a:endParaRPr lang="en-GB">
              <a:cs typeface="Arial" charset="0"/>
            </a:endParaRPr>
          </a:p>
          <a:p>
            <a:endParaRPr lang="en-GB">
              <a:cs typeface="Arial" charset="0"/>
            </a:endParaRPr>
          </a:p>
        </p:txBody>
      </p:sp>
      <p:sp>
        <p:nvSpPr>
          <p:cNvPr id="5" name="Slide Number Placeholder 4"/>
          <p:cNvSpPr>
            <a:spLocks noGrp="1"/>
          </p:cNvSpPr>
          <p:nvPr>
            <p:ph type="sldNum" sz="quarter" idx="12"/>
          </p:nvPr>
        </p:nvSpPr>
        <p:spPr/>
        <p:txBody>
          <a:bodyPr/>
          <a:lstStyle/>
          <a:p>
            <a:pPr>
              <a:defRPr/>
            </a:pPr>
            <a:endParaRPr lang="en-GB" dirty="0"/>
          </a:p>
          <a:p>
            <a:pPr>
              <a:defRPr/>
            </a:pPr>
            <a:endParaRPr lang="en-GB" dirty="0"/>
          </a:p>
        </p:txBody>
      </p:sp>
      <p:pic>
        <p:nvPicPr>
          <p:cNvPr id="60421" name="Picture 2"/>
          <p:cNvPicPr>
            <a:picLocks noChangeAspect="1" noChangeArrowheads="1"/>
          </p:cNvPicPr>
          <p:nvPr/>
        </p:nvPicPr>
        <p:blipFill>
          <a:blip r:embed="rId2" cstate="print"/>
          <a:srcRect/>
          <a:stretch>
            <a:fillRect/>
          </a:stretch>
        </p:blipFill>
        <p:spPr bwMode="auto">
          <a:xfrm>
            <a:off x="952500" y="0"/>
            <a:ext cx="7062788" cy="6858000"/>
          </a:xfrm>
          <a:prstGeom prst="rect">
            <a:avLst/>
          </a:prstGeom>
          <a:noFill/>
          <a:ln w="9525">
            <a:noFill/>
            <a:miter lim="800000"/>
            <a:headEnd/>
            <a:tailEnd/>
          </a:ln>
        </p:spPr>
      </p:pic>
    </p:spTree>
    <p:extLst>
      <p:ext uri="{BB962C8B-B14F-4D97-AF65-F5344CB8AC3E}">
        <p14:creationId xmlns:p14="http://schemas.microsoft.com/office/powerpoint/2010/main" val="4285834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rrowheads="1"/>
          </p:cNvSpPr>
          <p:nvPr>
            <p:ph type="title"/>
          </p:nvPr>
        </p:nvSpPr>
        <p:spPr>
          <a:xfrm>
            <a:off x="152400" y="228600"/>
            <a:ext cx="8763000" cy="1144588"/>
          </a:xfrm>
        </p:spPr>
        <p:txBody>
          <a:bodyPr/>
          <a:lstStyle/>
          <a:p>
            <a:r>
              <a:rPr lang="en-CA" dirty="0">
                <a:latin typeface="Arial" pitchFamily="34" charset="0"/>
              </a:rPr>
              <a:t>History of CONSORT </a:t>
            </a:r>
            <a:r>
              <a:rPr lang="en-CA" sz="3200" dirty="0">
                <a:latin typeface="Arial" pitchFamily="34" charset="0"/>
              </a:rPr>
              <a:t>(</a:t>
            </a:r>
            <a:r>
              <a:rPr lang="en-CA" sz="3200" i="1" dirty="0">
                <a:latin typeface="Arial" pitchFamily="34" charset="0"/>
              </a:rPr>
              <a:t>Con</a:t>
            </a:r>
            <a:r>
              <a:rPr lang="en-CA" sz="3200" dirty="0">
                <a:latin typeface="Arial" pitchFamily="34" charset="0"/>
              </a:rPr>
              <a:t>solidated </a:t>
            </a:r>
            <a:r>
              <a:rPr lang="en-CA" sz="3200" i="1" dirty="0">
                <a:latin typeface="Arial" pitchFamily="34" charset="0"/>
              </a:rPr>
              <a:t>S</a:t>
            </a:r>
            <a:r>
              <a:rPr lang="en-CA" sz="3200" dirty="0">
                <a:latin typeface="Arial" pitchFamily="34" charset="0"/>
              </a:rPr>
              <a:t>tandards </a:t>
            </a:r>
            <a:r>
              <a:rPr lang="en-CA" sz="3200" i="1" dirty="0">
                <a:latin typeface="Arial" pitchFamily="34" charset="0"/>
              </a:rPr>
              <a:t>o</a:t>
            </a:r>
            <a:r>
              <a:rPr lang="en-CA" sz="3200" dirty="0">
                <a:latin typeface="Arial" pitchFamily="34" charset="0"/>
              </a:rPr>
              <a:t>f </a:t>
            </a:r>
            <a:r>
              <a:rPr lang="en-CA" sz="3200" i="1" dirty="0">
                <a:latin typeface="Arial" pitchFamily="34" charset="0"/>
              </a:rPr>
              <a:t>R</a:t>
            </a:r>
            <a:r>
              <a:rPr lang="en-CA" sz="3200" dirty="0">
                <a:latin typeface="Arial" pitchFamily="34" charset="0"/>
              </a:rPr>
              <a:t>eporting </a:t>
            </a:r>
            <a:r>
              <a:rPr lang="en-CA" sz="3200" i="1" dirty="0">
                <a:latin typeface="Arial" pitchFamily="34" charset="0"/>
              </a:rPr>
              <a:t>T</a:t>
            </a:r>
            <a:r>
              <a:rPr lang="en-CA" sz="3200" dirty="0">
                <a:latin typeface="Arial" pitchFamily="34" charset="0"/>
              </a:rPr>
              <a:t>rials)</a:t>
            </a:r>
            <a:r>
              <a:rPr lang="en-CA" sz="3200" dirty="0"/>
              <a:t>	</a:t>
            </a:r>
            <a:endParaRPr lang="en-US" sz="3200" dirty="0"/>
          </a:p>
        </p:txBody>
      </p:sp>
      <p:sp>
        <p:nvSpPr>
          <p:cNvPr id="695299" name="Rectangle 3"/>
          <p:cNvSpPr>
            <a:spLocks noGrp="1" noChangeArrowheads="1"/>
          </p:cNvSpPr>
          <p:nvPr>
            <p:ph type="body" idx="1"/>
          </p:nvPr>
        </p:nvSpPr>
        <p:spPr>
          <a:xfrm>
            <a:off x="285750" y="1733550"/>
            <a:ext cx="8858250" cy="4970463"/>
          </a:xfrm>
        </p:spPr>
        <p:txBody>
          <a:bodyPr/>
          <a:lstStyle/>
          <a:p>
            <a:r>
              <a:rPr lang="en-CA" sz="3600" dirty="0">
                <a:latin typeface="Arial" pitchFamily="34" charset="0"/>
              </a:rPr>
              <a:t>Started with a meeting in 1993, in Ottawa, </a:t>
            </a:r>
            <a:r>
              <a:rPr lang="en-CA" sz="3600" dirty="0" smtClean="0">
                <a:solidFill>
                  <a:srgbClr val="FF0000"/>
                </a:solidFill>
                <a:latin typeface="Arial" pitchFamily="34" charset="0"/>
              </a:rPr>
              <a:t>NOT</a:t>
            </a:r>
            <a:r>
              <a:rPr lang="en-CA" sz="3600" dirty="0" smtClean="0">
                <a:latin typeface="Arial" pitchFamily="34" charset="0"/>
              </a:rPr>
              <a:t> </a:t>
            </a:r>
            <a:r>
              <a:rPr lang="en-CA" sz="3600" dirty="0">
                <a:latin typeface="Arial" pitchFamily="34" charset="0"/>
              </a:rPr>
              <a:t>for a reporting guideline</a:t>
            </a:r>
          </a:p>
          <a:p>
            <a:pPr lvl="1"/>
            <a:r>
              <a:rPr lang="en-CA" sz="3200" b="1" dirty="0">
                <a:latin typeface="Arial" pitchFamily="34" charset="0"/>
              </a:rPr>
              <a:t>To develop a RCT quality scale</a:t>
            </a:r>
          </a:p>
          <a:p>
            <a:pPr lvl="1"/>
            <a:r>
              <a:rPr lang="en-CA" sz="3200" b="1" dirty="0">
                <a:latin typeface="Arial" pitchFamily="34" charset="0"/>
              </a:rPr>
              <a:t>Mainly </a:t>
            </a:r>
            <a:r>
              <a:rPr lang="en-CA" sz="3200" b="1" dirty="0" err="1">
                <a:latin typeface="Arial" pitchFamily="34" charset="0"/>
              </a:rPr>
              <a:t>trialists</a:t>
            </a:r>
            <a:r>
              <a:rPr lang="en-CA" sz="3200" b="1" dirty="0">
                <a:latin typeface="Arial" pitchFamily="34" charset="0"/>
              </a:rPr>
              <a:t> and methodologists (Moher, Schulz, G</a:t>
            </a:r>
            <a:r>
              <a:rPr lang="en-US" sz="3200" b="1" dirty="0" err="1">
                <a:latin typeface="Arial" pitchFamily="34" charset="0"/>
                <a:cs typeface="Arial" pitchFamily="34" charset="0"/>
              </a:rPr>
              <a:t>øtzsche</a:t>
            </a:r>
            <a:r>
              <a:rPr lang="en-US" sz="3200" b="1" dirty="0">
                <a:latin typeface="Arial" pitchFamily="34" charset="0"/>
                <a:cs typeface="Arial" pitchFamily="34" charset="0"/>
              </a:rPr>
              <a:t>, </a:t>
            </a:r>
            <a:r>
              <a:rPr lang="en-CA" sz="3200" b="1" dirty="0">
                <a:latin typeface="Arial" pitchFamily="34" charset="0"/>
              </a:rPr>
              <a:t>Tom Chalmers, Curt </a:t>
            </a:r>
            <a:r>
              <a:rPr lang="en-CA" sz="3200" b="1" dirty="0" err="1">
                <a:latin typeface="Arial" pitchFamily="34" charset="0"/>
              </a:rPr>
              <a:t>Meinert</a:t>
            </a:r>
            <a:r>
              <a:rPr lang="en-CA" sz="3200" b="1" dirty="0">
                <a:latin typeface="Arial" pitchFamily="34" charset="0"/>
              </a:rPr>
              <a:t>, Stuart </a:t>
            </a:r>
            <a:r>
              <a:rPr lang="en-CA" sz="3200" b="1" dirty="0" err="1">
                <a:latin typeface="Arial" pitchFamily="34" charset="0"/>
              </a:rPr>
              <a:t>Pocock</a:t>
            </a:r>
            <a:r>
              <a:rPr lang="en-CA" sz="3200" b="1" dirty="0">
                <a:latin typeface="Arial" pitchFamily="34" charset="0"/>
              </a:rPr>
              <a:t>, Dave </a:t>
            </a:r>
            <a:r>
              <a:rPr lang="en-CA" sz="3200" b="1" dirty="0" err="1">
                <a:latin typeface="Arial" pitchFamily="34" charset="0"/>
              </a:rPr>
              <a:t>Sackett</a:t>
            </a:r>
            <a:r>
              <a:rPr lang="en-CA" sz="3200" b="1" dirty="0">
                <a:latin typeface="Arial" pitchFamily="34" charset="0"/>
              </a:rPr>
              <a:t>. etc.</a:t>
            </a:r>
            <a:r>
              <a:rPr lang="en-US" sz="3200" b="1" dirty="0">
                <a:latin typeface="Arial" pitchFamily="34" charset="0"/>
                <a:cs typeface="Arial" pitchFamily="34" charset="0"/>
              </a:rPr>
              <a:t> </a:t>
            </a:r>
          </a:p>
          <a:p>
            <a:pPr lvl="1"/>
            <a:r>
              <a:rPr lang="en-US" sz="3200" b="1" dirty="0">
                <a:latin typeface="Arial" pitchFamily="34" charset="0"/>
                <a:cs typeface="Arial" pitchFamily="34" charset="0"/>
              </a:rPr>
              <a:t>No medical journal editors</a:t>
            </a:r>
          </a:p>
          <a:p>
            <a:pPr lvl="1">
              <a:buFont typeface="Symbol" pitchFamily="18" charset="2"/>
              <a:buNone/>
            </a:pPr>
            <a:endParaRPr lang="en-CA" b="0" dirty="0">
              <a:latin typeface="Arial" pitchFamily="34" charset="0"/>
            </a:endParaRPr>
          </a:p>
        </p:txBody>
      </p:sp>
      <p:sp>
        <p:nvSpPr>
          <p:cNvPr id="695300" name="Rectangle 4"/>
          <p:cNvSpPr>
            <a:spLocks noChangeArrowheads="1"/>
          </p:cNvSpPr>
          <p:nvPr/>
        </p:nvSpPr>
        <p:spPr bwMode="auto">
          <a:xfrm>
            <a:off x="990600" y="457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93462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dirty="0" smtClean="0"/>
              <a:t>Blinding in CONSORT 2010</a:t>
            </a:r>
          </a:p>
        </p:txBody>
      </p:sp>
      <p:sp>
        <p:nvSpPr>
          <p:cNvPr id="54275" name="Content Placeholder 2"/>
          <p:cNvSpPr>
            <a:spLocks noGrp="1"/>
          </p:cNvSpPr>
          <p:nvPr>
            <p:ph idx="1"/>
          </p:nvPr>
        </p:nvSpPr>
        <p:spPr/>
        <p:txBody>
          <a:bodyPr/>
          <a:lstStyle/>
          <a:p>
            <a:r>
              <a:rPr lang="en-GB" sz="2800" dirty="0" smtClean="0"/>
              <a:t>We added the specification of how blinding was done and, if relevant, a description of the similarity of interventions and procedures</a:t>
            </a:r>
          </a:p>
          <a:p>
            <a:r>
              <a:rPr lang="en-GB" sz="2800" dirty="0" smtClean="0"/>
              <a:t>We eliminated text on “how the success of blinding (masking) was assessed” </a:t>
            </a:r>
          </a:p>
          <a:p>
            <a:pPr lvl="1"/>
            <a:r>
              <a:rPr lang="en-GB" sz="2800" dirty="0" smtClean="0"/>
              <a:t>lack of supporting empirical evidence </a:t>
            </a:r>
          </a:p>
          <a:p>
            <a:pPr lvl="1"/>
            <a:r>
              <a:rPr lang="en-GB" sz="2800" dirty="0" smtClean="0"/>
              <a:t>theoretical concerns about the validity of such assessment</a:t>
            </a:r>
          </a:p>
          <a:p>
            <a:endParaRPr lang="en-GB" dirty="0" smtClean="0"/>
          </a:p>
          <a:p>
            <a:endParaRPr lang="en-GB" dirty="0" smtClean="0"/>
          </a:p>
          <a:p>
            <a:endParaRPr lang="en-GB" dirty="0" smtClean="0"/>
          </a:p>
        </p:txBody>
      </p:sp>
      <p:sp>
        <p:nvSpPr>
          <p:cNvPr id="4" name="Slide Number Placeholder 3"/>
          <p:cNvSpPr>
            <a:spLocks noGrp="1"/>
          </p:cNvSpPr>
          <p:nvPr>
            <p:ph type="sldNum" sz="quarter" idx="12"/>
          </p:nvPr>
        </p:nvSpPr>
        <p:spPr/>
        <p:txBody>
          <a:bodyPr/>
          <a:lstStyle/>
          <a:p>
            <a:pPr>
              <a:defRPr/>
            </a:pPr>
            <a:endParaRPr lang="en-GB" smtClean="0"/>
          </a:p>
          <a:p>
            <a:pPr>
              <a:defRPr/>
            </a:pPr>
            <a:fld id="{48EB1BF8-F7F4-473E-841B-C1994A3DC778}"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GB" dirty="0"/>
              <a:t>What do we need to know about treatment allocation?</a:t>
            </a:r>
          </a:p>
        </p:txBody>
      </p:sp>
      <p:sp>
        <p:nvSpPr>
          <p:cNvPr id="621571" name="Rectangle 3"/>
          <p:cNvSpPr>
            <a:spLocks noGrp="1" noChangeArrowheads="1"/>
          </p:cNvSpPr>
          <p:nvPr>
            <p:ph idx="1"/>
          </p:nvPr>
        </p:nvSpPr>
        <p:spPr/>
        <p:txBody>
          <a:bodyPr/>
          <a:lstStyle/>
          <a:p>
            <a:r>
              <a:rPr lang="en-GB"/>
              <a:t>Was the allocation sequence generated in an appropriately unpredictable way, e.g. by randomization  [“Sequence generation”]</a:t>
            </a:r>
          </a:p>
          <a:p>
            <a:pPr lvl="1"/>
            <a:r>
              <a:rPr lang="en-GB"/>
              <a:t>How was the sequence determined? </a:t>
            </a:r>
          </a:p>
          <a:p>
            <a:pPr lvl="1"/>
            <a:endParaRPr lang="en-GB"/>
          </a:p>
          <a:p>
            <a:r>
              <a:rPr lang="en-GB"/>
              <a:t>Was the act of allocating a treatment to a patient done without any knowledge of what treatment they will get?  [“Allocation concealment”] </a:t>
            </a:r>
          </a:p>
          <a:p>
            <a:pPr lvl="1"/>
            <a:r>
              <a:rPr lang="en-GB"/>
              <a:t>What was the mechanism of allocation?</a:t>
            </a:r>
          </a:p>
        </p:txBody>
      </p:sp>
      <p:sp>
        <p:nvSpPr>
          <p:cNvPr id="4" name="Footer Placeholder 4"/>
          <p:cNvSpPr>
            <a:spLocks noGrp="1"/>
          </p:cNvSpPr>
          <p:nvPr>
            <p:ph type="ftr" sz="quarter" idx="11"/>
          </p:nvPr>
        </p:nvSpPr>
        <p:spPr/>
        <p:txBody>
          <a:bodyPr/>
          <a:lstStyle/>
          <a:p>
            <a:endParaRPr lang="en-GB"/>
          </a:p>
          <a:p>
            <a:fld id="{1ECC4750-2FFC-45AA-8BD6-4FADB096C640}" type="slidenum">
              <a:rPr lang="en-GB">
                <a:latin typeface="Tahoma" pitchFamily="34" charset="0"/>
              </a:rPr>
              <a:pPr/>
              <a:t>21</a:t>
            </a:fld>
            <a:endParaRPr lang="en-GB">
              <a:latin typeface="Tahoma" pitchFamily="34" charset="0"/>
            </a:endParaRPr>
          </a:p>
        </p:txBody>
      </p:sp>
      <p:sp>
        <p:nvSpPr>
          <p:cNvPr id="5" name="Slide Number Placeholder 5"/>
          <p:cNvSpPr>
            <a:spLocks noGrp="1"/>
          </p:cNvSpPr>
          <p:nvPr>
            <p:ph type="sldNum" sz="quarter" idx="12"/>
          </p:nvPr>
        </p:nvSpPr>
        <p:spPr/>
        <p:txBody>
          <a:bodyPr/>
          <a:lstStyle/>
          <a:p>
            <a:endParaRPr lang="en-GB"/>
          </a:p>
          <a:p>
            <a:fld id="{29D5373E-3497-4AD3-932A-5199827CF9D8}" type="slidenum">
              <a:rPr lang="en-GB"/>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GB" dirty="0"/>
              <a:t>Description of randomization in </a:t>
            </a:r>
            <a:r>
              <a:rPr lang="en-GB" dirty="0" err="1"/>
              <a:t>RCTs</a:t>
            </a:r>
            <a:r>
              <a:rPr lang="en-GB" dirty="0"/>
              <a:t> </a:t>
            </a:r>
          </a:p>
        </p:txBody>
      </p:sp>
      <p:sp>
        <p:nvSpPr>
          <p:cNvPr id="620547" name="Rectangle 3"/>
          <p:cNvSpPr>
            <a:spLocks noGrp="1" noChangeArrowheads="1"/>
          </p:cNvSpPr>
          <p:nvPr>
            <p:ph idx="1"/>
          </p:nvPr>
        </p:nvSpPr>
        <p:spPr/>
        <p:txBody>
          <a:bodyPr/>
          <a:lstStyle/>
          <a:p>
            <a:pPr>
              <a:buFont typeface="Wingdings" pitchFamily="2" charset="2"/>
              <a:buNone/>
            </a:pPr>
            <a:r>
              <a:rPr lang="en-GB" dirty="0"/>
              <a:t>So important that CONSORT checklist has </a:t>
            </a:r>
            <a:r>
              <a:rPr lang="en-GB" dirty="0" smtClean="0"/>
              <a:t>3-4 </a:t>
            </a:r>
            <a:r>
              <a:rPr lang="en-GB" dirty="0"/>
              <a:t>items: </a:t>
            </a:r>
          </a:p>
          <a:p>
            <a:pPr>
              <a:buFont typeface="Wingdings" pitchFamily="2" charset="2"/>
              <a:buNone/>
            </a:pPr>
            <a:r>
              <a:rPr lang="en-GB" b="0" i="1" dirty="0"/>
              <a:t>Item </a:t>
            </a:r>
            <a:r>
              <a:rPr lang="en-GB" b="0" i="1" dirty="0" smtClean="0"/>
              <a:t>8a. </a:t>
            </a:r>
            <a:r>
              <a:rPr lang="en-GB" b="0" dirty="0"/>
              <a:t>Method used to generate the random allocation </a:t>
            </a:r>
            <a:r>
              <a:rPr lang="en-GB" b="0" dirty="0" smtClean="0"/>
              <a:t>sequence </a:t>
            </a:r>
          </a:p>
          <a:p>
            <a:pPr>
              <a:buNone/>
            </a:pPr>
            <a:r>
              <a:rPr lang="en-GB" b="0" i="1" dirty="0" smtClean="0"/>
              <a:t>Item 8b</a:t>
            </a:r>
            <a:r>
              <a:rPr lang="en-GB" b="0" dirty="0" smtClean="0"/>
              <a:t>. Type of randomisation; details of any restriction (such as blocking and block size) 	</a:t>
            </a:r>
          </a:p>
          <a:p>
            <a:pPr>
              <a:buNone/>
            </a:pPr>
            <a:r>
              <a:rPr lang="en-GB" b="0" i="1" dirty="0"/>
              <a:t>Item 9. </a:t>
            </a:r>
            <a:r>
              <a:rPr lang="en-GB" b="0" dirty="0" smtClean="0"/>
              <a:t>Mechanism used to implement the random allocation sequence (such as sequentially numbered containers), describing any steps taken to conceal the sequence until interventions were assigned</a:t>
            </a:r>
          </a:p>
          <a:p>
            <a:pPr>
              <a:buNone/>
            </a:pPr>
            <a:r>
              <a:rPr lang="en-GB" b="0" i="1" dirty="0" smtClean="0"/>
              <a:t>Item 10. </a:t>
            </a:r>
            <a:r>
              <a:rPr lang="en-GB" b="0" dirty="0" smtClean="0"/>
              <a:t>Who generated the random allocation sequence, who enrolled participants, and who assigned participants to interventions	</a:t>
            </a:r>
          </a:p>
          <a:p>
            <a:pPr>
              <a:buNone/>
            </a:pPr>
            <a:r>
              <a:rPr lang="en-GB" b="0" dirty="0" smtClean="0"/>
              <a:t>	</a:t>
            </a:r>
          </a:p>
        </p:txBody>
      </p:sp>
      <p:sp>
        <p:nvSpPr>
          <p:cNvPr id="4" name="Footer Placeholder 4"/>
          <p:cNvSpPr>
            <a:spLocks noGrp="1"/>
          </p:cNvSpPr>
          <p:nvPr>
            <p:ph type="ftr" sz="quarter" idx="11"/>
          </p:nvPr>
        </p:nvSpPr>
        <p:spPr/>
        <p:txBody>
          <a:bodyPr/>
          <a:lstStyle/>
          <a:p>
            <a:endParaRPr lang="en-GB"/>
          </a:p>
          <a:p>
            <a:fld id="{4A7209BD-16CB-43DF-BA02-631F8D73047A}" type="slidenum">
              <a:rPr lang="en-GB">
                <a:latin typeface="Tahoma" pitchFamily="34" charset="0"/>
              </a:rPr>
              <a:pPr/>
              <a:t>22</a:t>
            </a:fld>
            <a:endParaRPr lang="en-GB">
              <a:latin typeface="Tahoma" pitchFamily="34" charset="0"/>
            </a:endParaRPr>
          </a:p>
        </p:txBody>
      </p:sp>
      <p:sp>
        <p:nvSpPr>
          <p:cNvPr id="5" name="Slide Number Placeholder 5"/>
          <p:cNvSpPr>
            <a:spLocks noGrp="1"/>
          </p:cNvSpPr>
          <p:nvPr>
            <p:ph type="sldNum" sz="quarter" idx="12"/>
          </p:nvPr>
        </p:nvSpPr>
        <p:spPr/>
        <p:txBody>
          <a:bodyPr/>
          <a:lstStyle/>
          <a:p>
            <a:endParaRPr lang="en-GB"/>
          </a:p>
          <a:p>
            <a:fld id="{EC0FAB45-BB84-4152-8BD1-F3A8B1D88D17}" type="slidenum">
              <a:rPr lang="en-GB"/>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GB" dirty="0"/>
              <a:t>Good (clear) reporting</a:t>
            </a:r>
          </a:p>
        </p:txBody>
      </p:sp>
      <p:sp>
        <p:nvSpPr>
          <p:cNvPr id="596995" name="Rectangle 3"/>
          <p:cNvSpPr>
            <a:spLocks noGrp="1" noChangeArrowheads="1"/>
          </p:cNvSpPr>
          <p:nvPr>
            <p:ph idx="1"/>
          </p:nvPr>
        </p:nvSpPr>
        <p:spPr>
          <a:xfrm>
            <a:off x="685800" y="1628775"/>
            <a:ext cx="7990656" cy="4467225"/>
          </a:xfrm>
        </p:spPr>
        <p:txBody>
          <a:bodyPr/>
          <a:lstStyle/>
          <a:p>
            <a:pPr>
              <a:buFont typeface="Wingdings" pitchFamily="2" charset="2"/>
              <a:buNone/>
            </a:pPr>
            <a:r>
              <a:rPr lang="en-GB" dirty="0"/>
              <a:t>Sequence generation:</a:t>
            </a:r>
          </a:p>
          <a:p>
            <a:r>
              <a:rPr lang="en-GB" b="0" dirty="0"/>
              <a:t>“Independent pharmacists dispensed either active or placebo inhalers according to a computer generated randomization list</a:t>
            </a:r>
            <a:r>
              <a:rPr lang="en-GB" b="0" dirty="0" smtClean="0"/>
              <a:t>.”  		[</a:t>
            </a:r>
            <a:r>
              <a:rPr lang="en-GB" b="0" dirty="0" err="1" smtClean="0"/>
              <a:t>Bolliger</a:t>
            </a:r>
            <a:r>
              <a:rPr lang="en-GB" b="0" dirty="0" smtClean="0"/>
              <a:t> et al, </a:t>
            </a:r>
            <a:r>
              <a:rPr lang="en-GB" b="0" i="1" dirty="0" smtClean="0"/>
              <a:t>BMJ</a:t>
            </a:r>
            <a:r>
              <a:rPr lang="en-GB" b="0" dirty="0" smtClean="0"/>
              <a:t> 2000]</a:t>
            </a:r>
            <a:endParaRPr lang="en-GB" b="0" dirty="0"/>
          </a:p>
          <a:p>
            <a:r>
              <a:rPr lang="en-GB" b="0" dirty="0"/>
              <a:t>... The randomization code was developed using a computer random number generator to select random permuted blocks. The block lengths were 4, 8, and 10 varied randomly </a:t>
            </a:r>
            <a:r>
              <a:rPr lang="en-GB" b="0" dirty="0" smtClean="0"/>
              <a:t>...”  			   [</a:t>
            </a:r>
            <a:r>
              <a:rPr lang="en-GB" b="0" dirty="0" err="1"/>
              <a:t>Coutinho</a:t>
            </a:r>
            <a:r>
              <a:rPr lang="en-GB" b="0" dirty="0"/>
              <a:t> </a:t>
            </a:r>
            <a:r>
              <a:rPr lang="en-GB" b="0" dirty="0" smtClean="0"/>
              <a:t>et al, </a:t>
            </a:r>
            <a:r>
              <a:rPr lang="en-GB" b="0" i="1" dirty="0" err="1" smtClean="0"/>
              <a:t>Obstet</a:t>
            </a:r>
            <a:r>
              <a:rPr lang="en-GB" b="0" i="1" dirty="0" smtClean="0"/>
              <a:t> </a:t>
            </a:r>
            <a:r>
              <a:rPr lang="en-GB" b="0" i="1" dirty="0" err="1" smtClean="0"/>
              <a:t>Gynecol</a:t>
            </a:r>
            <a:r>
              <a:rPr lang="en-GB" b="0" i="1" dirty="0" smtClean="0"/>
              <a:t> </a:t>
            </a:r>
            <a:r>
              <a:rPr lang="en-GB" b="0" dirty="0" smtClean="0"/>
              <a:t>2008]</a:t>
            </a:r>
            <a:endParaRPr lang="en-GB" b="0" dirty="0"/>
          </a:p>
          <a:p>
            <a:endParaRPr lang="en-GB" dirty="0"/>
          </a:p>
        </p:txBody>
      </p:sp>
      <p:sp>
        <p:nvSpPr>
          <p:cNvPr id="5" name="Footer Placeholder 4"/>
          <p:cNvSpPr>
            <a:spLocks noGrp="1"/>
          </p:cNvSpPr>
          <p:nvPr>
            <p:ph type="ftr" sz="quarter" idx="11"/>
          </p:nvPr>
        </p:nvSpPr>
        <p:spPr/>
        <p:txBody>
          <a:bodyPr/>
          <a:lstStyle/>
          <a:p>
            <a:endParaRPr lang="en-GB"/>
          </a:p>
          <a:p>
            <a:endParaRPr lang="en-GB">
              <a:solidFill>
                <a:schemeClr val="bg2"/>
              </a:solidFill>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GB" dirty="0"/>
              <a:t>Clear reporting but poor methodology </a:t>
            </a:r>
          </a:p>
        </p:txBody>
      </p:sp>
      <p:sp>
        <p:nvSpPr>
          <p:cNvPr id="601091" name="Rectangle 3"/>
          <p:cNvSpPr>
            <a:spLocks noGrp="1" noChangeArrowheads="1"/>
          </p:cNvSpPr>
          <p:nvPr>
            <p:ph idx="1"/>
          </p:nvPr>
        </p:nvSpPr>
        <p:spPr/>
        <p:txBody>
          <a:bodyPr/>
          <a:lstStyle/>
          <a:p>
            <a:pPr>
              <a:buFont typeface="Wingdings" pitchFamily="2" charset="2"/>
              <a:buNone/>
            </a:pPr>
            <a:r>
              <a:rPr lang="en-GB"/>
              <a:t>	“Randomization was alternated every 10 patients, such that the first 10 patients were assigned to early atropine and the next 10 to the regular protocol, etc.  To avoid possible bias, the last 10 were also assigned to early atropine.”</a:t>
            </a:r>
            <a:br>
              <a:rPr lang="en-GB"/>
            </a:br>
            <a:endParaRPr lang="en-GB"/>
          </a:p>
          <a:p>
            <a:pPr algn="r">
              <a:buFont typeface="Wingdings" pitchFamily="2" charset="2"/>
              <a:buNone/>
            </a:pPr>
            <a:r>
              <a:rPr lang="en-GB" b="0"/>
              <a:t>[Lessick et al, </a:t>
            </a:r>
            <a:r>
              <a:rPr lang="en-GB" b="0" i="1"/>
              <a:t>Eur J Echocardiography</a:t>
            </a:r>
            <a:r>
              <a:rPr lang="en-GB" b="0"/>
              <a:t> 2000;1:257-62]</a:t>
            </a:r>
          </a:p>
        </p:txBody>
      </p:sp>
      <p:sp>
        <p:nvSpPr>
          <p:cNvPr id="5" name="Footer Placeholder 4"/>
          <p:cNvSpPr>
            <a:spLocks noGrp="1"/>
          </p:cNvSpPr>
          <p:nvPr>
            <p:ph type="ftr" sz="quarter" idx="11"/>
          </p:nvPr>
        </p:nvSpPr>
        <p:spPr/>
        <p:txBody>
          <a:bodyPr/>
          <a:lstStyle/>
          <a:p>
            <a:endParaRPr lang="en-GB"/>
          </a:p>
          <a:p>
            <a:endParaRPr lang="en-GB">
              <a:solidFill>
                <a:schemeClr val="bg2"/>
              </a:solidFill>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smtClean="0"/>
          </a:p>
          <a:p>
            <a:pPr>
              <a:defRPr/>
            </a:pPr>
            <a:fld id="{40BE43C0-9B6D-42C7-B0C7-C2671C0FE6BE}"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Rot="1" noChangeArrowheads="1"/>
          </p:cNvSpPr>
          <p:nvPr>
            <p:ph type="title" idx="4294967295"/>
          </p:nvPr>
        </p:nvSpPr>
        <p:spPr>
          <a:xfrm>
            <a:off x="685800" y="1687513"/>
            <a:ext cx="7710488" cy="3282950"/>
          </a:xfrm>
        </p:spPr>
        <p:txBody>
          <a:bodyPr/>
          <a:lstStyle/>
          <a:p>
            <a:pPr algn="l"/>
            <a:r>
              <a:rPr lang="en-US" sz="3600" b="0" dirty="0">
                <a:solidFill>
                  <a:schemeClr val="accent6">
                    <a:lumMod val="50000"/>
                  </a:schemeClr>
                </a:solidFill>
                <a:latin typeface="Arial" pitchFamily="34" charset="0"/>
              </a:rPr>
              <a:t>Effectiveness of antibiotic prophylaxis in preventing </a:t>
            </a:r>
            <a:r>
              <a:rPr lang="en-US" sz="3600" b="0" dirty="0" err="1">
                <a:solidFill>
                  <a:schemeClr val="accent6">
                    <a:lumMod val="50000"/>
                  </a:schemeClr>
                </a:solidFill>
                <a:latin typeface="Arial" pitchFamily="34" charset="0"/>
              </a:rPr>
              <a:t>bacteriuria</a:t>
            </a:r>
            <a:r>
              <a:rPr lang="en-US" sz="3600" b="0" dirty="0">
                <a:solidFill>
                  <a:schemeClr val="accent6">
                    <a:lumMod val="50000"/>
                  </a:schemeClr>
                </a:solidFill>
                <a:latin typeface="Arial" pitchFamily="34" charset="0"/>
              </a:rPr>
              <a:t> after multichannel urodynamic investigations: A blind, randomized study in 124 female patients</a:t>
            </a:r>
          </a:p>
        </p:txBody>
      </p:sp>
      <p:sp>
        <p:nvSpPr>
          <p:cNvPr id="1039363" name="Rectangle 3"/>
          <p:cNvSpPr>
            <a:spLocks noChangeArrowheads="1"/>
          </p:cNvSpPr>
          <p:nvPr/>
        </p:nvSpPr>
        <p:spPr bwMode="auto">
          <a:xfrm>
            <a:off x="3424238" y="5086350"/>
            <a:ext cx="511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b="1" dirty="0">
                <a:solidFill>
                  <a:srgbClr val="000000"/>
                </a:solidFill>
              </a:rPr>
              <a:t>Am J </a:t>
            </a:r>
            <a:r>
              <a:rPr lang="en-US" sz="2000" b="1" dirty="0" err="1">
                <a:solidFill>
                  <a:srgbClr val="000000"/>
                </a:solidFill>
              </a:rPr>
              <a:t>Obstet</a:t>
            </a:r>
            <a:r>
              <a:rPr lang="en-US" sz="2000" b="1" dirty="0">
                <a:solidFill>
                  <a:srgbClr val="000000"/>
                </a:solidFill>
              </a:rPr>
              <a:t> </a:t>
            </a:r>
            <a:r>
              <a:rPr lang="en-US" sz="2000" b="1" dirty="0" err="1">
                <a:solidFill>
                  <a:srgbClr val="000000"/>
                </a:solidFill>
              </a:rPr>
              <a:t>Gynecol</a:t>
            </a:r>
            <a:endParaRPr lang="en-US" sz="2000" b="1" dirty="0">
              <a:solidFill>
                <a:srgbClr val="000000"/>
              </a:solidFill>
            </a:endParaRPr>
          </a:p>
        </p:txBody>
      </p:sp>
    </p:spTree>
    <p:extLst>
      <p:ext uri="{BB962C8B-B14F-4D97-AF65-F5344CB8AC3E}">
        <p14:creationId xmlns:p14="http://schemas.microsoft.com/office/powerpoint/2010/main" val="1927308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Text Box 2"/>
          <p:cNvSpPr txBox="1">
            <a:spLocks noChangeArrowheads="1"/>
          </p:cNvSpPr>
          <p:nvPr/>
        </p:nvSpPr>
        <p:spPr bwMode="auto">
          <a:xfrm>
            <a:off x="247650" y="1784350"/>
            <a:ext cx="8632825" cy="4401205"/>
          </a:xfrm>
          <a:prstGeom prst="rect">
            <a:avLst/>
          </a:prstGeom>
          <a:solidFill>
            <a:srgbClr val="002060"/>
          </a:solidFill>
          <a:ln>
            <a:noFill/>
          </a:ln>
          <a:effectLst/>
          <a:extLst/>
        </p:spPr>
        <p:txBody>
          <a:bodyPr>
            <a:spAutoFit/>
          </a:bodyPr>
          <a:lstStyle/>
          <a:p>
            <a:pPr algn="l">
              <a:spcBef>
                <a:spcPct val="50000"/>
              </a:spcBef>
            </a:pPr>
            <a:r>
              <a:rPr lang="en-US" sz="2800" b="1" dirty="0"/>
              <a:t>“</a:t>
            </a:r>
            <a:r>
              <a:rPr lang="en-US" sz="2800" b="1" dirty="0">
                <a:solidFill>
                  <a:srgbClr val="FFFF00"/>
                </a:solidFill>
              </a:rPr>
              <a:t>On completion of the procedures, the patients were randomly assigned to prophylaxis or </a:t>
            </a:r>
            <a:r>
              <a:rPr lang="en-US" sz="2800" b="1" dirty="0" err="1">
                <a:solidFill>
                  <a:srgbClr val="FFFF00"/>
                </a:solidFill>
              </a:rPr>
              <a:t>nonprophylaxis</a:t>
            </a:r>
            <a:r>
              <a:rPr lang="en-US" sz="2800" b="1" dirty="0">
                <a:solidFill>
                  <a:srgbClr val="FFFF00"/>
                </a:solidFill>
              </a:rPr>
              <a:t> groups according to hospital number.  Both the physician and the nurse technician were blind as to which assignment the patient received.  Patients in group A received </a:t>
            </a:r>
            <a:r>
              <a:rPr lang="en-US" sz="2800" b="1" dirty="0" err="1">
                <a:solidFill>
                  <a:srgbClr val="FFFF00"/>
                </a:solidFill>
              </a:rPr>
              <a:t>nitrofurantoin</a:t>
            </a:r>
            <a:r>
              <a:rPr lang="en-US" sz="2800" b="1" dirty="0">
                <a:solidFill>
                  <a:srgbClr val="FFFF00"/>
                </a:solidFill>
              </a:rPr>
              <a:t> 50 mg four times and </a:t>
            </a:r>
            <a:r>
              <a:rPr lang="en-US" sz="2800" b="1" dirty="0" err="1">
                <a:solidFill>
                  <a:srgbClr val="FFFF00"/>
                </a:solidFill>
              </a:rPr>
              <a:t>phenazopyridine</a:t>
            </a:r>
            <a:r>
              <a:rPr lang="en-US" sz="2800" b="1" dirty="0">
                <a:solidFill>
                  <a:srgbClr val="FFFF00"/>
                </a:solidFill>
              </a:rPr>
              <a:t> hydrochloride 200 mg three times for 1 day.  Patients in group B received </a:t>
            </a:r>
            <a:r>
              <a:rPr lang="en-US" sz="2800" b="1" dirty="0" err="1">
                <a:solidFill>
                  <a:srgbClr val="FFFF00"/>
                </a:solidFill>
              </a:rPr>
              <a:t>phenazopyridine</a:t>
            </a:r>
            <a:r>
              <a:rPr lang="en-US" sz="2800" b="1" dirty="0">
                <a:solidFill>
                  <a:srgbClr val="FFFF00"/>
                </a:solidFill>
              </a:rPr>
              <a:t> hydrochloride only.  The code was broken at the completion of the study.”</a:t>
            </a:r>
          </a:p>
        </p:txBody>
      </p:sp>
    </p:spTree>
    <p:extLst>
      <p:ext uri="{BB962C8B-B14F-4D97-AF65-F5344CB8AC3E}">
        <p14:creationId xmlns:p14="http://schemas.microsoft.com/office/powerpoint/2010/main" val="351749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1410" name="Group 2"/>
          <p:cNvGraphicFramePr>
            <a:graphicFrameLocks noGrp="1"/>
          </p:cNvGraphicFramePr>
          <p:nvPr/>
        </p:nvGraphicFramePr>
        <p:xfrm>
          <a:off x="342900" y="701675"/>
          <a:ext cx="8515350" cy="6043613"/>
        </p:xfrm>
        <a:graphic>
          <a:graphicData uri="http://schemas.openxmlformats.org/drawingml/2006/table">
            <a:tbl>
              <a:tblPr/>
              <a:tblGrid>
                <a:gridCol w="3630613"/>
                <a:gridCol w="1677987"/>
                <a:gridCol w="1733550"/>
                <a:gridCol w="1473200"/>
              </a:tblGrid>
              <a:tr h="404813">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1600" b="1" i="0" u="none" strike="noStrike" cap="none" normalizeH="0" baseline="0" smtClean="0">
                        <a:ln>
                          <a:noFill/>
                        </a:ln>
                        <a:solidFill>
                          <a:schemeClr val="bg2"/>
                        </a:solidFill>
                        <a:effectLst>
                          <a:outerShdw blurRad="38100" dist="38100" dir="2700000" algn="tl">
                            <a:srgbClr val="000000"/>
                          </a:outerShdw>
                        </a:effectLst>
                        <a:latin typeface="CG Omega" pitchFamily="34" charset="0"/>
                      </a:endParaRPr>
                    </a:p>
                  </a:txBody>
                  <a:tcPr horzOverflow="overflow">
                    <a:lnL w="28575" cap="flat" cmpd="sng" algn="ctr">
                      <a:solidFill>
                        <a:srgbClr val="FF0000"/>
                      </a:solidFill>
                      <a:prstDash val="solid"/>
                      <a:round/>
                      <a:headEnd type="none" w="sm" len="sm"/>
                      <a:tailEnd type="none" w="sm" len="sm"/>
                    </a:lnL>
                    <a:lnR w="28575" cap="flat" cmpd="sng" algn="ctr">
                      <a:solidFill>
                        <a:srgbClr val="FF3300"/>
                      </a:solidFill>
                      <a:prstDash val="solid"/>
                      <a:round/>
                      <a:headEnd type="none" w="sm" len="sm"/>
                      <a:tailEnd type="none" w="sm" len="sm"/>
                    </a:lnR>
                    <a:lnT w="28575" cap="flat" cmpd="sng" algn="ctr">
                      <a:solidFill>
                        <a:srgbClr val="FF0000"/>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1" u="none" strike="noStrike" cap="none" normalizeH="0" baseline="0" smtClean="0">
                          <a:ln>
                            <a:noFill/>
                          </a:ln>
                          <a:solidFill>
                            <a:srgbClr val="000000"/>
                          </a:solidFill>
                          <a:effectLst>
                            <a:outerShdw blurRad="38100" dist="38100" dir="2700000" algn="tl">
                              <a:srgbClr val="FFFFFF"/>
                            </a:outerShdw>
                          </a:effectLst>
                          <a:latin typeface="CG Omega" pitchFamily="34" charset="0"/>
                        </a:rPr>
                        <a:t>Group A</a:t>
                      </a:r>
                    </a:p>
                  </a:txBody>
                  <a:tcPr horzOverflow="overflow">
                    <a:lnL w="28575" cap="flat" cmpd="sng" algn="ctr">
                      <a:solidFill>
                        <a:srgbClr val="FF3300"/>
                      </a:solidFill>
                      <a:prstDash val="solid"/>
                      <a:round/>
                      <a:headEnd type="none" w="sm" len="sm"/>
                      <a:tailEnd type="none" w="sm" len="sm"/>
                    </a:lnL>
                    <a:lnR w="28575" cap="flat" cmpd="sng" algn="ctr">
                      <a:solidFill>
                        <a:srgbClr val="FF3300"/>
                      </a:solidFill>
                      <a:prstDash val="solid"/>
                      <a:round/>
                      <a:headEnd type="none" w="sm" len="sm"/>
                      <a:tailEnd type="none" w="sm" len="sm"/>
                    </a:lnR>
                    <a:lnT w="28575" cap="flat" cmpd="sng" algn="ctr">
                      <a:solidFill>
                        <a:srgbClr val="FF0000"/>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1" u="none" strike="noStrike" cap="none" normalizeH="0" baseline="0" smtClean="0">
                          <a:ln>
                            <a:noFill/>
                          </a:ln>
                          <a:solidFill>
                            <a:srgbClr val="000000"/>
                          </a:solidFill>
                          <a:effectLst>
                            <a:outerShdw blurRad="38100" dist="38100" dir="2700000" algn="tl">
                              <a:srgbClr val="FFFFFF"/>
                            </a:outerShdw>
                          </a:effectLst>
                          <a:latin typeface="CG Omega" pitchFamily="34" charset="0"/>
                        </a:rPr>
                        <a:t>Group B</a:t>
                      </a:r>
                    </a:p>
                  </a:txBody>
                  <a:tcPr horzOverflow="overflow">
                    <a:lnL w="28575" cap="flat" cmpd="sng" algn="ctr">
                      <a:solidFill>
                        <a:srgbClr val="FF3300"/>
                      </a:solidFill>
                      <a:prstDash val="solid"/>
                      <a:round/>
                      <a:headEnd type="none" w="sm" len="sm"/>
                      <a:tailEnd type="none" w="sm" len="sm"/>
                    </a:lnL>
                    <a:lnR w="28575" cap="flat" cmpd="sng" algn="ctr">
                      <a:solidFill>
                        <a:srgbClr val="FF3300"/>
                      </a:solidFill>
                      <a:prstDash val="solid"/>
                      <a:round/>
                      <a:headEnd type="none" w="sm" len="sm"/>
                      <a:tailEnd type="none" w="sm" len="sm"/>
                    </a:lnR>
                    <a:lnT w="28575" cap="flat" cmpd="sng" algn="ctr">
                      <a:solidFill>
                        <a:srgbClr val="FF0000"/>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1" u="none" strike="noStrike" cap="none" normalizeH="0" baseline="0" smtClean="0">
                          <a:ln>
                            <a:noFill/>
                          </a:ln>
                          <a:solidFill>
                            <a:srgbClr val="000000"/>
                          </a:solidFill>
                          <a:effectLst>
                            <a:outerShdw blurRad="38100" dist="38100" dir="2700000" algn="tl">
                              <a:srgbClr val="FFFFFF"/>
                            </a:outerShdw>
                          </a:effectLst>
                          <a:latin typeface="CG Omega" pitchFamily="34" charset="0"/>
                        </a:rPr>
                        <a:t>p Value</a:t>
                      </a:r>
                    </a:p>
                  </a:txBody>
                  <a:tcPr horzOverflow="overflow">
                    <a:lnL w="28575" cap="flat" cmpd="sng" algn="ctr">
                      <a:solidFill>
                        <a:srgbClr val="FF3300"/>
                      </a:solidFill>
                      <a:prstDash val="solid"/>
                      <a:round/>
                      <a:headEnd type="none" w="sm" len="sm"/>
                      <a:tailEnd type="none" w="sm" len="sm"/>
                    </a:lnL>
                    <a:lnR w="2857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r>
              <a:tr h="1257300">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No. of patients</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Age (yr)</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Mean</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Range</a:t>
                      </a:r>
                    </a:p>
                  </a:txBody>
                  <a:tcPr horzOverflow="overflow">
                    <a:lnL w="28575" cap="flat" cmpd="sng" algn="ctr">
                      <a:solidFill>
                        <a:srgbClr val="FF0000"/>
                      </a:solidFill>
                      <a:prstDash val="solid"/>
                      <a:round/>
                      <a:headEnd type="none" w="sm" len="sm"/>
                      <a:tailEnd type="none" w="sm" len="sm"/>
                    </a:lnL>
                    <a:lnR w="12700" cap="flat" cmpd="sng" algn="ctr">
                      <a:solidFill>
                        <a:srgbClr val="EAEAEA"/>
                      </a:solidFill>
                      <a:prstDash val="solid"/>
                      <a:round/>
                      <a:headEnd type="none" w="sm" len="sm"/>
                      <a:tailEnd type="none" w="sm" len="sm"/>
                    </a:lnR>
                    <a:lnT w="28575" cap="flat" cmpd="sng" algn="ctr">
                      <a:solidFill>
                        <a:srgbClr val="FF0000"/>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49</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55.29</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27-77</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28575" cap="flat" cmpd="sng" algn="ctr">
                      <a:solidFill>
                        <a:srgbClr val="FF0000"/>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53</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58.58</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24-81</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28575" cap="flat" cmpd="sng" algn="ctr">
                      <a:solidFill>
                        <a:srgbClr val="FF0000"/>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NS</a:t>
                      </a:r>
                    </a:p>
                  </a:txBody>
                  <a:tcPr horzOverflow="overflow">
                    <a:lnL w="12700" cap="flat" cmpd="sng" algn="ctr">
                      <a:solidFill>
                        <a:srgbClr val="EAEAEA"/>
                      </a:solidFill>
                      <a:prstDash val="solid"/>
                      <a:round/>
                      <a:headEnd type="none" w="sm" len="sm"/>
                      <a:tailEnd type="none" w="sm" len="sm"/>
                    </a:lnL>
                    <a:lnR w="2857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r>
              <a:tr h="973138">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Gravidity</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Mean</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Range</a:t>
                      </a:r>
                    </a:p>
                  </a:txBody>
                  <a:tcPr horzOverflow="overflow">
                    <a:lnL w="28575" cap="flat" cmpd="sng" algn="ctr">
                      <a:solidFill>
                        <a:srgbClr val="FF0000"/>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3.04</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0-10</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3.09</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0-8</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NS</a:t>
                      </a:r>
                    </a:p>
                  </a:txBody>
                  <a:tcPr horzOverflow="overflow">
                    <a:lnL w="12700" cap="flat" cmpd="sng" algn="ctr">
                      <a:solidFill>
                        <a:srgbClr val="EAEAEA"/>
                      </a:solidFill>
                      <a:prstDash val="solid"/>
                      <a:round/>
                      <a:headEnd type="none" w="sm" len="sm"/>
                      <a:tailEnd type="none" w="sm" len="sm"/>
                    </a:lnL>
                    <a:lnR w="28575" cap="flat" cmpd="sng" algn="ctr">
                      <a:solidFill>
                        <a:srgbClr val="FF0000"/>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r>
              <a:tr h="973138">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Parity</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Mean</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Range</a:t>
                      </a:r>
                    </a:p>
                  </a:txBody>
                  <a:tcPr horzOverflow="overflow">
                    <a:lnL w="28575" cap="flat" cmpd="sng" algn="ctr">
                      <a:solidFill>
                        <a:srgbClr val="FF0000"/>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2.43</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0-8</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2.58</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0-7</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NS</a:t>
                      </a:r>
                    </a:p>
                  </a:txBody>
                  <a:tcPr horzOverflow="overflow">
                    <a:lnL w="12700" cap="flat" cmpd="sng" algn="ctr">
                      <a:solidFill>
                        <a:srgbClr val="EAEAEA"/>
                      </a:solidFill>
                      <a:prstDash val="solid"/>
                      <a:round/>
                      <a:headEnd type="none" w="sm" len="sm"/>
                      <a:tailEnd type="none" w="sm" len="sm"/>
                    </a:lnL>
                    <a:lnR w="28575" cap="flat" cmpd="sng" algn="ctr">
                      <a:solidFill>
                        <a:srgbClr val="FF0000"/>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r>
              <a:tr h="973138">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Weight (kg)</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Mean</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Range</a:t>
                      </a:r>
                    </a:p>
                  </a:txBody>
                  <a:tcPr horzOverflow="overflow">
                    <a:lnL w="28575" cap="flat" cmpd="sng" algn="ctr">
                      <a:solidFill>
                        <a:srgbClr val="FF0000"/>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69.89</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49-98</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69.78</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50-106</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NS</a:t>
                      </a:r>
                    </a:p>
                  </a:txBody>
                  <a:tcPr horzOverflow="overflow">
                    <a:lnL w="12700" cap="flat" cmpd="sng" algn="ctr">
                      <a:solidFill>
                        <a:srgbClr val="EAEAEA"/>
                      </a:solidFill>
                      <a:prstDash val="solid"/>
                      <a:round/>
                      <a:headEnd type="none" w="sm" len="sm"/>
                      <a:tailEnd type="none" w="sm" len="sm"/>
                    </a:lnL>
                    <a:lnR w="28575" cap="flat" cmpd="sng" algn="ctr">
                      <a:solidFill>
                        <a:srgbClr val="FF0000"/>
                      </a:solidFill>
                      <a:prstDash val="solid"/>
                      <a:round/>
                      <a:headEnd type="none" w="sm" len="sm"/>
                      <a:tailEnd type="none" w="sm" len="sm"/>
                    </a:lnR>
                    <a:lnT w="12700" cap="flat" cmpd="sng" algn="ctr">
                      <a:solidFill>
                        <a:srgbClr val="EAEAEA"/>
                      </a:solidFill>
                      <a:prstDash val="solid"/>
                      <a:round/>
                      <a:headEnd type="none" w="sm" len="sm"/>
                      <a:tailEnd type="none" w="sm" len="sm"/>
                    </a:lnT>
                    <a:lnB w="12700" cap="flat" cmpd="sng" algn="ctr">
                      <a:solidFill>
                        <a:srgbClr val="EAEAEA"/>
                      </a:solidFill>
                      <a:prstDash val="solid"/>
                      <a:round/>
                      <a:headEnd type="none" w="sm" len="sm"/>
                      <a:tailEnd type="none" w="sm" len="sm"/>
                    </a:lnB>
                    <a:lnTlToBr>
                      <a:noFill/>
                    </a:lnTlToBr>
                    <a:lnBlToTr>
                      <a:noFill/>
                    </a:lnBlToTr>
                    <a:solidFill>
                      <a:srgbClr val="EAEAEA"/>
                    </a:solidFill>
                  </a:tcPr>
                </a:tc>
              </a:tr>
              <a:tr h="1257300">
                <a:tc>
                  <a:txBody>
                    <a:bodyPr/>
                    <a:lstStyle/>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Patients with infections</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on follow-up</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No.</a:t>
                      </a:r>
                    </a:p>
                    <a:p>
                      <a:pPr marL="0" marR="0" lvl="0" indent="0" algn="l"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  %</a:t>
                      </a:r>
                    </a:p>
                  </a:txBody>
                  <a:tcPr horzOverflow="overflow">
                    <a:lnL w="28575" cap="flat" cmpd="sng" algn="ctr">
                      <a:solidFill>
                        <a:srgbClr val="FF0000"/>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4</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8.2</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10</a:t>
                      </a: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18.9</a:t>
                      </a:r>
                    </a:p>
                  </a:txBody>
                  <a:tcPr horzOverflow="overflow">
                    <a:lnL w="12700" cap="flat" cmpd="sng" algn="ctr">
                      <a:solidFill>
                        <a:srgbClr val="EAEAEA"/>
                      </a:solidFill>
                      <a:prstDash val="solid"/>
                      <a:round/>
                      <a:headEnd type="none" w="sm" len="sm"/>
                      <a:tailEnd type="none" w="sm" len="sm"/>
                    </a:lnL>
                    <a:lnR w="12700" cap="flat" cmpd="sng" algn="ctr">
                      <a:solidFill>
                        <a:srgbClr val="EAEAEA"/>
                      </a:solidFill>
                      <a:prstDash val="solid"/>
                      <a:round/>
                      <a:headEnd type="none" w="sm" len="sm"/>
                      <a:tailEnd type="none" w="sm" len="sm"/>
                    </a:lnR>
                    <a:lnT w="12700" cap="flat" cmpd="sng" algn="ctr">
                      <a:solidFill>
                        <a:srgbClr val="EAEAEA"/>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endPar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endParaRPr>
                    </a:p>
                    <a:p>
                      <a:pPr marL="0" marR="0" lvl="0" indent="0" algn="ctr" defTabSz="914400" rtl="0" eaLnBrk="1" fontAlgn="base" latinLnBrk="0" hangingPunct="1">
                        <a:lnSpc>
                          <a:spcPct val="100000"/>
                        </a:lnSpc>
                        <a:spcBef>
                          <a:spcPct val="0"/>
                        </a:spcBef>
                        <a:spcAft>
                          <a:spcPct val="0"/>
                        </a:spcAft>
                        <a:buClr>
                          <a:srgbClr val="66FFFF"/>
                        </a:buClr>
                        <a:buSzPct val="7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CG Omega" pitchFamily="34" charset="0"/>
                        </a:rPr>
                        <a:t>NS</a:t>
                      </a:r>
                    </a:p>
                  </a:txBody>
                  <a:tcPr horzOverflow="overflow">
                    <a:lnL w="12700" cap="flat" cmpd="sng" algn="ctr">
                      <a:solidFill>
                        <a:srgbClr val="EAEAEA"/>
                      </a:solidFill>
                      <a:prstDash val="solid"/>
                      <a:round/>
                      <a:headEnd type="none" w="sm" len="sm"/>
                      <a:tailEnd type="none" w="sm" len="sm"/>
                    </a:lnL>
                    <a:lnR w="28575" cap="flat" cmpd="sng" algn="ctr">
                      <a:solidFill>
                        <a:srgbClr val="FF0000"/>
                      </a:solidFill>
                      <a:prstDash val="solid"/>
                      <a:round/>
                      <a:headEnd type="none" w="sm" len="sm"/>
                      <a:tailEnd type="none" w="sm" len="sm"/>
                    </a:lnR>
                    <a:lnT w="12700" cap="flat" cmpd="sng" algn="ctr">
                      <a:solidFill>
                        <a:srgbClr val="EAEAEA"/>
                      </a:solidFill>
                      <a:prstDash val="solid"/>
                      <a:round/>
                      <a:headEnd type="none" w="sm" len="sm"/>
                      <a:tailEnd type="none" w="sm" len="sm"/>
                    </a:lnT>
                    <a:lnB w="28575" cap="flat" cmpd="sng" algn="ctr">
                      <a:solidFill>
                        <a:srgbClr val="FF0000"/>
                      </a:solidFill>
                      <a:prstDash val="solid"/>
                      <a:round/>
                      <a:headEnd type="none" w="sm" len="sm"/>
                      <a:tailEnd type="none" w="sm" len="sm"/>
                    </a:lnB>
                    <a:lnTlToBr>
                      <a:noFill/>
                    </a:lnTlToBr>
                    <a:lnBlToTr>
                      <a:noFill/>
                    </a:lnBlToTr>
                    <a:solidFill>
                      <a:srgbClr val="EAEAEA"/>
                    </a:solidFill>
                  </a:tcPr>
                </a:tc>
              </a:tr>
            </a:tbl>
          </a:graphicData>
        </a:graphic>
      </p:graphicFrame>
      <p:sp>
        <p:nvSpPr>
          <p:cNvPr id="1041450" name="Text Box 42"/>
          <p:cNvSpPr txBox="1">
            <a:spLocks noChangeArrowheads="1"/>
          </p:cNvSpPr>
          <p:nvPr/>
        </p:nvSpPr>
        <p:spPr bwMode="auto">
          <a:xfrm>
            <a:off x="633413" y="152400"/>
            <a:ext cx="5316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b="1">
                <a:latin typeface="Times New Roman" pitchFamily="18" charset="0"/>
              </a:rPr>
              <a:t>Table I.  Patient demographics</a:t>
            </a:r>
          </a:p>
        </p:txBody>
      </p:sp>
    </p:spTree>
    <p:extLst>
      <p:ext uri="{BB962C8B-B14F-4D97-AF65-F5344CB8AC3E}">
        <p14:creationId xmlns:p14="http://schemas.microsoft.com/office/powerpoint/2010/main" val="3133864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C6B11646-C9CA-4D3B-B226-998859024EC9}" type="slidenum">
              <a:rPr lang="en-GB" sz="1400">
                <a:latin typeface="Tahoma" pitchFamily="34" charset="0"/>
              </a:rPr>
              <a:pPr eaLnBrk="1" hangingPunct="1"/>
              <a:t>28</a:t>
            </a:fld>
            <a:endParaRPr lang="en-GB" sz="1400">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a:p>
          <a:p>
            <a:pPr>
              <a:defRPr/>
            </a:pPr>
            <a:fld id="{E14268BF-3A13-4FCD-BA72-40781ED27F43}" type="slidenum">
              <a:rPr lang="en-GB"/>
              <a:pPr>
                <a:defRPr/>
              </a:pPr>
              <a:t>28</a:t>
            </a:fld>
            <a:endParaRPr lang="en-GB"/>
          </a:p>
        </p:txBody>
      </p:sp>
      <p:sp>
        <p:nvSpPr>
          <p:cNvPr id="10244" name="Rectangle 2"/>
          <p:cNvSpPr>
            <a:spLocks noGrp="1" noChangeArrowheads="1"/>
          </p:cNvSpPr>
          <p:nvPr>
            <p:ph type="title"/>
          </p:nvPr>
        </p:nvSpPr>
        <p:spPr/>
        <p:txBody>
          <a:bodyPr/>
          <a:lstStyle/>
          <a:p>
            <a:pPr eaLnBrk="1" hangingPunct="1"/>
            <a:r>
              <a:rPr lang="en-GB" sz="2500" smtClean="0"/>
              <a:t>www.consort-statement.org</a:t>
            </a:r>
            <a:br>
              <a:rPr lang="en-GB" sz="2500" smtClean="0"/>
            </a:br>
            <a:r>
              <a:rPr lang="en-GB" sz="2500" smtClean="0"/>
              <a:t/>
            </a:r>
            <a:br>
              <a:rPr lang="en-GB" sz="2500" smtClean="0"/>
            </a:br>
            <a:endParaRPr lang="en-GB" sz="2500" smtClean="0"/>
          </a:p>
        </p:txBody>
      </p:sp>
      <p:sp>
        <p:nvSpPr>
          <p:cNvPr id="10245" name="Rectangle 3"/>
          <p:cNvSpPr>
            <a:spLocks noGrp="1" noChangeArrowheads="1"/>
          </p:cNvSpPr>
          <p:nvPr>
            <p:ph type="body" idx="1"/>
          </p:nvPr>
        </p:nvSpPr>
        <p:spPr/>
        <p:txBody>
          <a:bodyPr/>
          <a:lstStyle/>
          <a:p>
            <a:pPr eaLnBrk="1" hangingPunct="1"/>
            <a:endParaRPr lang="en-US" smtClean="0"/>
          </a:p>
        </p:txBody>
      </p:sp>
      <p:pic>
        <p:nvPicPr>
          <p:cNvPr id="10246" name="Picture 4"/>
          <p:cNvPicPr>
            <a:picLocks noChangeAspect="1" noChangeArrowheads="1"/>
          </p:cNvPicPr>
          <p:nvPr/>
        </p:nvPicPr>
        <p:blipFill>
          <a:blip r:embed="rId3">
            <a:extLst>
              <a:ext uri="{28A0092B-C50C-407E-A947-70E740481C1C}">
                <a14:useLocalDpi xmlns:a14="http://schemas.microsoft.com/office/drawing/2010/main" val="0"/>
              </a:ext>
            </a:extLst>
          </a:blip>
          <a:srcRect l="18994" t="13998" r="20476" b="10336"/>
          <a:stretch>
            <a:fillRect/>
          </a:stretch>
        </p:blipFill>
        <p:spPr bwMode="auto">
          <a:xfrm>
            <a:off x="1620838" y="765175"/>
            <a:ext cx="5903912"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95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52CF2F98-7769-4118-A018-B63BEE326B59}" type="slidenum">
              <a:rPr lang="en-GB" sz="1400">
                <a:latin typeface="Tahoma" pitchFamily="34" charset="0"/>
              </a:rPr>
              <a:pPr eaLnBrk="1" hangingPunct="1"/>
              <a:t>29</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FE486073-7797-4AF4-9D26-4EF72B905976}" type="slidenum">
              <a:rPr lang="en-GB"/>
              <a:pPr>
                <a:defRPr/>
              </a:pPr>
              <a:t>29</a:t>
            </a:fld>
            <a:endParaRPr lang="en-GB"/>
          </a:p>
        </p:txBody>
      </p:sp>
      <p:sp>
        <p:nvSpPr>
          <p:cNvPr id="13316" name="Rectangle 2"/>
          <p:cNvSpPr>
            <a:spLocks noGrp="1" noChangeArrowheads="1"/>
          </p:cNvSpPr>
          <p:nvPr>
            <p:ph type="title"/>
          </p:nvPr>
        </p:nvSpPr>
        <p:spPr/>
        <p:txBody>
          <a:bodyPr/>
          <a:lstStyle/>
          <a:p>
            <a:pPr eaLnBrk="1" hangingPunct="1"/>
            <a:r>
              <a:rPr lang="en-GB" smtClean="0"/>
              <a:t>CONSORT extensions</a:t>
            </a:r>
          </a:p>
        </p:txBody>
      </p:sp>
      <p:sp>
        <p:nvSpPr>
          <p:cNvPr id="13317" name="Rectangle 3"/>
          <p:cNvSpPr>
            <a:spLocks noGrp="1" noChangeArrowheads="1"/>
          </p:cNvSpPr>
          <p:nvPr>
            <p:ph type="body" idx="1"/>
          </p:nvPr>
        </p:nvSpPr>
        <p:spPr>
          <a:xfrm>
            <a:off x="685800" y="1828800"/>
            <a:ext cx="8134350" cy="4267200"/>
          </a:xfrm>
        </p:spPr>
        <p:txBody>
          <a:bodyPr/>
          <a:lstStyle/>
          <a:p>
            <a:pPr eaLnBrk="1" hangingPunct="1">
              <a:buFont typeface="Wingdings" pitchFamily="2" charset="2"/>
              <a:buNone/>
            </a:pPr>
            <a:r>
              <a:rPr lang="en-GB" i="1" smtClean="0">
                <a:solidFill>
                  <a:srgbClr val="D60093"/>
                </a:solidFill>
              </a:rPr>
              <a:t>Design</a:t>
            </a:r>
          </a:p>
          <a:p>
            <a:pPr eaLnBrk="1" hangingPunct="1"/>
            <a:r>
              <a:rPr lang="en-GB" smtClean="0"/>
              <a:t>Cluster trials </a:t>
            </a:r>
            <a:r>
              <a:rPr lang="en-GB" b="0" smtClean="0"/>
              <a:t>(Campbell)</a:t>
            </a:r>
          </a:p>
          <a:p>
            <a:pPr eaLnBrk="1" hangingPunct="1"/>
            <a:r>
              <a:rPr lang="en-GB" smtClean="0"/>
              <a:t>Non-inferiority &amp; Equivalence tria</a:t>
            </a:r>
            <a:r>
              <a:rPr lang="en-GB" altLang="moh-CA" smtClean="0"/>
              <a:t>l</a:t>
            </a:r>
            <a:r>
              <a:rPr lang="en-GB" smtClean="0"/>
              <a:t>s </a:t>
            </a:r>
            <a:r>
              <a:rPr lang="en-GB" b="0" smtClean="0"/>
              <a:t>(Piaggio)</a:t>
            </a:r>
          </a:p>
          <a:p>
            <a:pPr eaLnBrk="1" hangingPunct="1">
              <a:buFont typeface="Wingdings" pitchFamily="2" charset="2"/>
              <a:buNone/>
            </a:pPr>
            <a:r>
              <a:rPr lang="en-GB" i="1" smtClean="0">
                <a:solidFill>
                  <a:srgbClr val="D60093"/>
                </a:solidFill>
              </a:rPr>
              <a:t>Interventions</a:t>
            </a:r>
          </a:p>
          <a:p>
            <a:pPr eaLnBrk="1" hangingPunct="1"/>
            <a:r>
              <a:rPr lang="en-GB" smtClean="0"/>
              <a:t>Herbal </a:t>
            </a:r>
            <a:r>
              <a:rPr lang="en-GB" b="0" smtClean="0"/>
              <a:t>(Gagnier)</a:t>
            </a:r>
          </a:p>
          <a:p>
            <a:pPr eaLnBrk="1" hangingPunct="1"/>
            <a:r>
              <a:rPr lang="en-GB" smtClean="0"/>
              <a:t>Non-pharmacological treatments</a:t>
            </a:r>
            <a:r>
              <a:rPr lang="en-GB" b="0" smtClean="0"/>
              <a:t> (Boutron) </a:t>
            </a:r>
          </a:p>
          <a:p>
            <a:pPr eaLnBrk="1" hangingPunct="1">
              <a:buFont typeface="Wingdings" pitchFamily="2" charset="2"/>
              <a:buNone/>
            </a:pPr>
            <a:r>
              <a:rPr lang="en-GB" i="1" smtClean="0">
                <a:solidFill>
                  <a:srgbClr val="D60093"/>
                </a:solidFill>
              </a:rPr>
              <a:t>Data</a:t>
            </a:r>
          </a:p>
          <a:p>
            <a:pPr eaLnBrk="1" hangingPunct="1"/>
            <a:r>
              <a:rPr lang="en-GB" smtClean="0"/>
              <a:t>Harms </a:t>
            </a:r>
            <a:r>
              <a:rPr lang="en-GB" b="0" smtClean="0"/>
              <a:t>(Ioannidis)</a:t>
            </a:r>
          </a:p>
          <a:p>
            <a:pPr eaLnBrk="1" hangingPunct="1">
              <a:buFont typeface="Wingdings" pitchFamily="2" charset="2"/>
              <a:buNone/>
            </a:pPr>
            <a:r>
              <a:rPr lang="en-GB" i="1" smtClean="0">
                <a:solidFill>
                  <a:srgbClr val="D60093"/>
                </a:solidFill>
              </a:rPr>
              <a:t>Abstracts</a:t>
            </a:r>
          </a:p>
          <a:p>
            <a:pPr eaLnBrk="1" hangingPunct="1"/>
            <a:r>
              <a:rPr lang="en-GB" smtClean="0"/>
              <a:t>Journal and conference</a:t>
            </a:r>
            <a:r>
              <a:rPr lang="en-GB" b="0" smtClean="0"/>
              <a:t> (Hopewell)</a:t>
            </a:r>
          </a:p>
          <a:p>
            <a:pPr lvl="1" eaLnBrk="1" hangingPunct="1">
              <a:buFontTx/>
              <a:buNone/>
            </a:pPr>
            <a:endParaRPr lang="en-GB" smtClean="0"/>
          </a:p>
        </p:txBody>
      </p:sp>
    </p:spTree>
    <p:extLst>
      <p:ext uri="{BB962C8B-B14F-4D97-AF65-F5344CB8AC3E}">
        <p14:creationId xmlns:p14="http://schemas.microsoft.com/office/powerpoint/2010/main" val="1622781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Rot="1" noChangeArrowheads="1"/>
          </p:cNvSpPr>
          <p:nvPr>
            <p:ph type="title"/>
          </p:nvPr>
        </p:nvSpPr>
        <p:spPr>
          <a:xfrm>
            <a:off x="152400" y="228600"/>
            <a:ext cx="8763000" cy="1144588"/>
          </a:xfrm>
        </p:spPr>
        <p:txBody>
          <a:bodyPr/>
          <a:lstStyle/>
          <a:p>
            <a:r>
              <a:rPr lang="en-CA">
                <a:latin typeface="Arial" pitchFamily="34" charset="0"/>
              </a:rPr>
              <a:t>History of CONSORT </a:t>
            </a:r>
            <a:r>
              <a:rPr lang="en-CA" sz="3200">
                <a:latin typeface="Arial" pitchFamily="34" charset="0"/>
              </a:rPr>
              <a:t>(</a:t>
            </a:r>
            <a:r>
              <a:rPr lang="en-CA" sz="3200" i="1">
                <a:latin typeface="Arial" pitchFamily="34" charset="0"/>
              </a:rPr>
              <a:t>Con</a:t>
            </a:r>
            <a:r>
              <a:rPr lang="en-CA" sz="3200">
                <a:latin typeface="Arial" pitchFamily="34" charset="0"/>
              </a:rPr>
              <a:t>solidated </a:t>
            </a:r>
            <a:r>
              <a:rPr lang="en-CA" sz="3200" i="1">
                <a:latin typeface="Arial" pitchFamily="34" charset="0"/>
              </a:rPr>
              <a:t>S</a:t>
            </a:r>
            <a:r>
              <a:rPr lang="en-CA" sz="3200">
                <a:latin typeface="Arial" pitchFamily="34" charset="0"/>
              </a:rPr>
              <a:t>tandards </a:t>
            </a:r>
            <a:r>
              <a:rPr lang="en-CA" sz="3200" i="1">
                <a:latin typeface="Arial" pitchFamily="34" charset="0"/>
              </a:rPr>
              <a:t>o</a:t>
            </a:r>
            <a:r>
              <a:rPr lang="en-CA" sz="3200">
                <a:latin typeface="Arial" pitchFamily="34" charset="0"/>
              </a:rPr>
              <a:t>f </a:t>
            </a:r>
            <a:r>
              <a:rPr lang="en-CA" sz="3200" i="1">
                <a:latin typeface="Arial" pitchFamily="34" charset="0"/>
              </a:rPr>
              <a:t>R</a:t>
            </a:r>
            <a:r>
              <a:rPr lang="en-CA" sz="3200">
                <a:latin typeface="Arial" pitchFamily="34" charset="0"/>
              </a:rPr>
              <a:t>eporting </a:t>
            </a:r>
            <a:r>
              <a:rPr lang="en-CA" sz="3200" i="1">
                <a:latin typeface="Arial" pitchFamily="34" charset="0"/>
              </a:rPr>
              <a:t>T</a:t>
            </a:r>
            <a:r>
              <a:rPr lang="en-CA" sz="3200">
                <a:latin typeface="Arial" pitchFamily="34" charset="0"/>
              </a:rPr>
              <a:t>rials)</a:t>
            </a:r>
            <a:r>
              <a:rPr lang="en-CA" sz="3200"/>
              <a:t>	</a:t>
            </a:r>
            <a:endParaRPr lang="en-US" sz="3200"/>
          </a:p>
        </p:txBody>
      </p:sp>
      <p:sp>
        <p:nvSpPr>
          <p:cNvPr id="1103875" name="Rectangle 3"/>
          <p:cNvSpPr>
            <a:spLocks noGrp="1" noChangeArrowheads="1"/>
          </p:cNvSpPr>
          <p:nvPr>
            <p:ph type="body" idx="1"/>
          </p:nvPr>
        </p:nvSpPr>
        <p:spPr>
          <a:xfrm>
            <a:off x="285750" y="1733550"/>
            <a:ext cx="8858250" cy="4970463"/>
          </a:xfrm>
        </p:spPr>
        <p:txBody>
          <a:bodyPr/>
          <a:lstStyle/>
          <a:p>
            <a:r>
              <a:rPr lang="en-CA" sz="3600" dirty="0">
                <a:latin typeface="Arial" pitchFamily="34" charset="0"/>
              </a:rPr>
              <a:t>Morphed into the Standards of Reporting Trials (SORT) meeting </a:t>
            </a:r>
          </a:p>
          <a:p>
            <a:r>
              <a:rPr lang="en-US" sz="3600" dirty="0">
                <a:latin typeface="Arial" pitchFamily="34" charset="0"/>
              </a:rPr>
              <a:t>Evidence-based, whenever possible</a:t>
            </a:r>
          </a:p>
          <a:p>
            <a:pPr lvl="1">
              <a:buClr>
                <a:srgbClr val="FF9900"/>
              </a:buClr>
              <a:buFont typeface="Wingdings" pitchFamily="2" charset="2"/>
              <a:buChar char="Ø"/>
            </a:pPr>
            <a:r>
              <a:rPr lang="en-US" sz="2400" b="1" dirty="0">
                <a:latin typeface="Arial" pitchFamily="34" charset="0"/>
              </a:rPr>
              <a:t>Not reporting the item, compared to reporting it, was associated with bias</a:t>
            </a:r>
            <a:endParaRPr lang="en-CA" sz="2400" b="1" dirty="0">
              <a:latin typeface="Arial" pitchFamily="34" charset="0"/>
            </a:endParaRPr>
          </a:p>
          <a:p>
            <a:pPr lvl="2">
              <a:buClr>
                <a:srgbClr val="FFCC00"/>
              </a:buClr>
            </a:pPr>
            <a:r>
              <a:rPr lang="en-CA" sz="2400" b="1" dirty="0">
                <a:latin typeface="Arial" pitchFamily="34" charset="0"/>
              </a:rPr>
              <a:t>e.g., Allocation concealment</a:t>
            </a:r>
          </a:p>
          <a:p>
            <a:pPr>
              <a:buClr>
                <a:srgbClr val="FFCC00"/>
              </a:buClr>
              <a:buFont typeface="Wingdings" pitchFamily="2" charset="2"/>
              <a:buChar char="§"/>
            </a:pPr>
            <a:r>
              <a:rPr lang="en-CA" sz="3600" dirty="0">
                <a:latin typeface="Arial" pitchFamily="34" charset="0"/>
              </a:rPr>
              <a:t>Published in JAMA in 1994</a:t>
            </a:r>
            <a:endParaRPr lang="en-US" sz="3600" dirty="0">
              <a:latin typeface="Arial" pitchFamily="34" charset="0"/>
            </a:endParaRPr>
          </a:p>
        </p:txBody>
      </p:sp>
      <p:sp>
        <p:nvSpPr>
          <p:cNvPr id="1103876" name="Rectangle 4"/>
          <p:cNvSpPr>
            <a:spLocks noChangeArrowheads="1"/>
          </p:cNvSpPr>
          <p:nvPr/>
        </p:nvSpPr>
        <p:spPr bwMode="auto">
          <a:xfrm>
            <a:off x="990600" y="457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75813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3003FCE7-D61F-47AA-93AB-C62BE5FBEA31}" type="slidenum">
              <a:rPr lang="en-GB" sz="1400">
                <a:latin typeface="Tahoma" pitchFamily="34" charset="0"/>
              </a:rPr>
              <a:pPr eaLnBrk="1" hangingPunct="1"/>
              <a:t>30</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F2ACD9E4-EF94-4483-9C96-36F7C5E21535}" type="slidenum">
              <a:rPr lang="en-GB"/>
              <a:pPr>
                <a:defRPr/>
              </a:pPr>
              <a:t>30</a:t>
            </a:fld>
            <a:endParaRPr lang="en-GB"/>
          </a:p>
        </p:txBody>
      </p:sp>
      <p:sp>
        <p:nvSpPr>
          <p:cNvPr id="23556" name="Rectangle 2"/>
          <p:cNvSpPr>
            <a:spLocks noGrp="1" noChangeArrowheads="1"/>
          </p:cNvSpPr>
          <p:nvPr>
            <p:ph type="title"/>
          </p:nvPr>
        </p:nvSpPr>
        <p:spPr/>
        <p:txBody>
          <a:bodyPr/>
          <a:lstStyle/>
          <a:p>
            <a:pPr eaLnBrk="1" hangingPunct="1"/>
            <a:endParaRPr lang="en-US" b="0" smtClean="0"/>
          </a:p>
        </p:txBody>
      </p:sp>
      <p:sp>
        <p:nvSpPr>
          <p:cNvPr id="23557" name="Rectangle 3"/>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endParaRPr lang="en-GB" smtClean="0"/>
          </a:p>
          <a:p>
            <a:pPr algn="ctr" eaLnBrk="1" hangingPunct="1">
              <a:buFont typeface="Wingdings" pitchFamily="2" charset="2"/>
              <a:buNone/>
            </a:pPr>
            <a:r>
              <a:rPr lang="en-GB" sz="3600" smtClean="0"/>
              <a:t>CONSORT </a:t>
            </a:r>
          </a:p>
          <a:p>
            <a:pPr algn="ctr" eaLnBrk="1" hangingPunct="1">
              <a:buFont typeface="Wingdings" pitchFamily="2" charset="2"/>
              <a:buNone/>
            </a:pPr>
            <a:r>
              <a:rPr lang="en-GB" sz="3600" smtClean="0"/>
              <a:t>Practical</a:t>
            </a:r>
          </a:p>
          <a:p>
            <a:pPr algn="ctr" eaLnBrk="1" hangingPunct="1">
              <a:buFont typeface="Wingdings" pitchFamily="2" charset="2"/>
              <a:buNone/>
            </a:pPr>
            <a:endParaRPr lang="en-GB" sz="3600" smtClean="0"/>
          </a:p>
        </p:txBody>
      </p:sp>
    </p:spTree>
    <p:extLst>
      <p:ext uri="{BB962C8B-B14F-4D97-AF65-F5344CB8AC3E}">
        <p14:creationId xmlns:p14="http://schemas.microsoft.com/office/powerpoint/2010/main" val="381635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B794A7CA-850E-4965-BBD9-3A6324EDEE69}" type="slidenum">
              <a:rPr lang="en-GB" sz="1400">
                <a:latin typeface="Tahoma" pitchFamily="34" charset="0"/>
              </a:rPr>
              <a:pPr eaLnBrk="1" hangingPunct="1"/>
              <a:t>31</a:t>
            </a:fld>
            <a:endParaRPr lang="en-GB" sz="1400">
              <a:latin typeface="Tahoma" pitchFamily="34" charset="0"/>
            </a:endParaRPr>
          </a:p>
        </p:txBody>
      </p:sp>
      <p:sp>
        <p:nvSpPr>
          <p:cNvPr id="4" name="Slide Number Placeholder 3"/>
          <p:cNvSpPr>
            <a:spLocks noGrp="1"/>
          </p:cNvSpPr>
          <p:nvPr>
            <p:ph type="sldNum" sz="quarter" idx="12"/>
          </p:nvPr>
        </p:nvSpPr>
        <p:spPr/>
        <p:txBody>
          <a:bodyPr/>
          <a:lstStyle/>
          <a:p>
            <a:pPr>
              <a:defRPr/>
            </a:pPr>
            <a:endParaRPr lang="en-GB"/>
          </a:p>
          <a:p>
            <a:pPr>
              <a:defRPr/>
            </a:pPr>
            <a:fld id="{16EB4A4A-AE3D-4B5F-AB6B-E712EDF8B9F0}" type="slidenum">
              <a:rPr lang="en-GB"/>
              <a:pPr>
                <a:defRPr/>
              </a:pPr>
              <a:t>31</a:t>
            </a:fld>
            <a:endParaRPr lang="en-GB"/>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20833" t="11665" r="19270" b="16667"/>
          <a:stretch>
            <a:fillRect/>
          </a:stretch>
        </p:blipFill>
        <p:spPr bwMode="auto">
          <a:xfrm>
            <a:off x="500063" y="428625"/>
            <a:ext cx="8215312"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37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08F50EEA-9ED2-498F-8029-77BDA74809B3}" type="slidenum">
              <a:rPr lang="en-GB" sz="1400">
                <a:latin typeface="Tahoma" pitchFamily="34" charset="0"/>
              </a:rPr>
              <a:pPr eaLnBrk="1" hangingPunct="1"/>
              <a:t>32</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41EE4A64-DB34-484B-A4BF-30DB42C58B0D}" type="slidenum">
              <a:rPr lang="en-GB"/>
              <a:pPr>
                <a:defRPr/>
              </a:pPr>
              <a:t>32</a:t>
            </a:fld>
            <a:endParaRPr lang="en-GB"/>
          </a:p>
        </p:txBody>
      </p:sp>
      <p:sp>
        <p:nvSpPr>
          <p:cNvPr id="25604" name="Rectangle 2"/>
          <p:cNvSpPr>
            <a:spLocks noGrp="1" noChangeArrowheads="1"/>
          </p:cNvSpPr>
          <p:nvPr>
            <p:ph type="title"/>
          </p:nvPr>
        </p:nvSpPr>
        <p:spPr/>
        <p:txBody>
          <a:bodyPr/>
          <a:lstStyle/>
          <a:p>
            <a:pPr eaLnBrk="1" hangingPunct="1"/>
            <a:r>
              <a:rPr lang="en-GB" sz="3600" dirty="0" smtClean="0"/>
              <a:t>For each item …</a:t>
            </a:r>
          </a:p>
        </p:txBody>
      </p:sp>
      <p:sp>
        <p:nvSpPr>
          <p:cNvPr id="25605" name="Rectangle 3"/>
          <p:cNvSpPr>
            <a:spLocks noGrp="1" noChangeArrowheads="1"/>
          </p:cNvSpPr>
          <p:nvPr>
            <p:ph type="body" idx="1"/>
          </p:nvPr>
        </p:nvSpPr>
        <p:spPr/>
        <p:txBody>
          <a:bodyPr/>
          <a:lstStyle/>
          <a:p>
            <a:pPr eaLnBrk="1" hangingPunct="1"/>
            <a:endParaRPr lang="en-GB" dirty="0" smtClean="0"/>
          </a:p>
          <a:p>
            <a:pPr eaLnBrk="1" hangingPunct="1"/>
            <a:r>
              <a:rPr lang="en-GB" sz="3200" dirty="0" smtClean="0"/>
              <a:t>Is there text relating to the item?</a:t>
            </a:r>
          </a:p>
          <a:p>
            <a:pPr eaLnBrk="1" hangingPunct="1"/>
            <a:endParaRPr lang="en-GB" sz="3200" dirty="0" smtClean="0"/>
          </a:p>
          <a:p>
            <a:pPr eaLnBrk="1" hangingPunct="1"/>
            <a:r>
              <a:rPr lang="en-GB" sz="3200" dirty="0" smtClean="0"/>
              <a:t>Does the text tell us what we need to know?</a:t>
            </a:r>
          </a:p>
        </p:txBody>
      </p:sp>
    </p:spTree>
    <p:extLst>
      <p:ext uri="{BB962C8B-B14F-4D97-AF65-F5344CB8AC3E}">
        <p14:creationId xmlns:p14="http://schemas.microsoft.com/office/powerpoint/2010/main" val="2613210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84354C05-6B9C-4943-B19D-31F5D9952BEE}" type="slidenum">
              <a:rPr lang="en-GB" sz="1400">
                <a:latin typeface="Tahoma" pitchFamily="34" charset="0"/>
              </a:rPr>
              <a:pPr eaLnBrk="1" hangingPunct="1"/>
              <a:t>33</a:t>
            </a:fld>
            <a:endParaRPr lang="en-GB" sz="1400">
              <a:latin typeface="Tahoma" pitchFamily="34" charset="0"/>
            </a:endParaRPr>
          </a:p>
        </p:txBody>
      </p:sp>
      <p:sp>
        <p:nvSpPr>
          <p:cNvPr id="5" name="Slide Number Placeholder 3"/>
          <p:cNvSpPr>
            <a:spLocks noGrp="1"/>
          </p:cNvSpPr>
          <p:nvPr>
            <p:ph type="sldNum" sz="quarter" idx="12"/>
          </p:nvPr>
        </p:nvSpPr>
        <p:spPr/>
        <p:txBody>
          <a:bodyPr/>
          <a:lstStyle/>
          <a:p>
            <a:pPr>
              <a:defRPr/>
            </a:pPr>
            <a:endParaRPr lang="en-GB"/>
          </a:p>
          <a:p>
            <a:pPr>
              <a:defRPr/>
            </a:pPr>
            <a:fld id="{F287E023-6850-46A8-A72C-B4980A70D11F}" type="slidenum">
              <a:rPr lang="en-GB"/>
              <a:pPr>
                <a:defRPr/>
              </a:pPr>
              <a:t>33</a:t>
            </a:fld>
            <a:endParaRPr lang="en-GB"/>
          </a:p>
        </p:txBody>
      </p:sp>
      <p:sp>
        <p:nvSpPr>
          <p:cNvPr id="26628" name="Title 1"/>
          <p:cNvSpPr>
            <a:spLocks noGrp="1"/>
          </p:cNvSpPr>
          <p:nvPr>
            <p:ph type="title" idx="4294967295"/>
          </p:nvPr>
        </p:nvSpPr>
        <p:spPr/>
        <p:txBody>
          <a:bodyPr/>
          <a:lstStyle/>
          <a:p>
            <a:r>
              <a:rPr lang="en-GB" dirty="0" smtClean="0"/>
              <a:t>Interventions: Item </a:t>
            </a:r>
            <a:r>
              <a:rPr lang="en-GB" dirty="0"/>
              <a:t>5</a:t>
            </a:r>
            <a:endParaRPr lang="en-GB" dirty="0" smtClean="0"/>
          </a:p>
        </p:txBody>
      </p:sp>
      <p:sp>
        <p:nvSpPr>
          <p:cNvPr id="26629" name="Content Placeholder 2"/>
          <p:cNvSpPr>
            <a:spLocks noGrp="1"/>
          </p:cNvSpPr>
          <p:nvPr>
            <p:ph idx="4294967295"/>
          </p:nvPr>
        </p:nvSpPr>
        <p:spPr/>
        <p:txBody>
          <a:bodyPr/>
          <a:lstStyle/>
          <a:p>
            <a:pPr eaLnBrk="1" hangingPunct="1"/>
            <a:r>
              <a:rPr lang="en-CA" sz="3200" dirty="0" smtClean="0"/>
              <a:t>“The interventions for each group with sufficient details to allow replication, including how and when they were actually administered”</a:t>
            </a:r>
          </a:p>
          <a:p>
            <a:pPr eaLnBrk="1" hangingPunct="1"/>
            <a:endParaRPr lang="en-CA" sz="3200" dirty="0" smtClean="0"/>
          </a:p>
          <a:p>
            <a:pPr eaLnBrk="1" hangingPunct="1"/>
            <a:r>
              <a:rPr lang="en-CA" sz="3200" dirty="0" smtClean="0">
                <a:solidFill>
                  <a:srgbClr val="FF0000"/>
                </a:solidFill>
              </a:rPr>
              <a:t>Can you locate any text about this issue in the report?</a:t>
            </a:r>
            <a:endParaRPr lang="en-CA" sz="3200" dirty="0" smtClean="0"/>
          </a:p>
          <a:p>
            <a:pPr eaLnBrk="1" hangingPunct="1"/>
            <a:endParaRPr lang="en-CA" dirty="0" smtClean="0"/>
          </a:p>
        </p:txBody>
      </p:sp>
    </p:spTree>
    <p:extLst>
      <p:ext uri="{BB962C8B-B14F-4D97-AF65-F5344CB8AC3E}">
        <p14:creationId xmlns:p14="http://schemas.microsoft.com/office/powerpoint/2010/main" val="3327964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dirty="0"/>
          </a:p>
          <a:p>
            <a:pPr eaLnBrk="1" hangingPunct="1"/>
            <a:fld id="{EE697953-1BE5-4ED2-8A3D-D0096A02573A}" type="slidenum">
              <a:rPr lang="en-GB" sz="1400">
                <a:latin typeface="Tahoma" pitchFamily="34" charset="0"/>
              </a:rPr>
              <a:pPr eaLnBrk="1" hangingPunct="1"/>
              <a:t>34</a:t>
            </a:fld>
            <a:endParaRPr lang="en-GB" sz="1400" dirty="0">
              <a:latin typeface="Tahoma" pitchFamily="34" charset="0"/>
            </a:endParaRPr>
          </a:p>
        </p:txBody>
      </p:sp>
      <p:sp>
        <p:nvSpPr>
          <p:cNvPr id="5" name="Slide Number Placeholder 3"/>
          <p:cNvSpPr>
            <a:spLocks noGrp="1"/>
          </p:cNvSpPr>
          <p:nvPr>
            <p:ph type="sldNum" sz="quarter" idx="12"/>
          </p:nvPr>
        </p:nvSpPr>
        <p:spPr/>
        <p:txBody>
          <a:bodyPr/>
          <a:lstStyle/>
          <a:p>
            <a:pPr>
              <a:defRPr/>
            </a:pPr>
            <a:endParaRPr lang="en-GB" dirty="0"/>
          </a:p>
          <a:p>
            <a:pPr>
              <a:defRPr/>
            </a:pPr>
            <a:fld id="{42D5A552-91B4-4280-BE01-3469A953D515}" type="slidenum">
              <a:rPr lang="en-GB"/>
              <a:pPr>
                <a:defRPr/>
              </a:pPr>
              <a:t>34</a:t>
            </a:fld>
            <a:endParaRPr lang="en-GB" dirty="0"/>
          </a:p>
        </p:txBody>
      </p:sp>
      <p:sp>
        <p:nvSpPr>
          <p:cNvPr id="27652" name="Title 1"/>
          <p:cNvSpPr>
            <a:spLocks noGrp="1"/>
          </p:cNvSpPr>
          <p:nvPr>
            <p:ph type="title" idx="4294967295"/>
          </p:nvPr>
        </p:nvSpPr>
        <p:spPr/>
        <p:txBody>
          <a:bodyPr/>
          <a:lstStyle/>
          <a:p>
            <a:pPr eaLnBrk="1" hangingPunct="1"/>
            <a:r>
              <a:rPr lang="en-GB" dirty="0" smtClean="0"/>
              <a:t>Interventions</a:t>
            </a:r>
          </a:p>
        </p:txBody>
      </p:sp>
      <p:sp>
        <p:nvSpPr>
          <p:cNvPr id="27653" name="Content Placeholder 2"/>
          <p:cNvSpPr>
            <a:spLocks noGrp="1"/>
          </p:cNvSpPr>
          <p:nvPr>
            <p:ph idx="4294967295"/>
          </p:nvPr>
        </p:nvSpPr>
        <p:spPr/>
        <p:txBody>
          <a:bodyPr/>
          <a:lstStyle/>
          <a:p>
            <a:pPr eaLnBrk="1" hangingPunct="1"/>
            <a:r>
              <a:rPr lang="en-CA" sz="2800" dirty="0" smtClean="0"/>
              <a:t>“The two agents evaluated were natural </a:t>
            </a:r>
            <a:r>
              <a:rPr lang="en-CA" sz="2800" dirty="0" err="1" smtClean="0"/>
              <a:t>monofloral</a:t>
            </a:r>
            <a:r>
              <a:rPr lang="en-CA" sz="2800" dirty="0" smtClean="0"/>
              <a:t> aloe honey, creamed by crushing and not heated, and </a:t>
            </a:r>
            <a:r>
              <a:rPr lang="en-CA" sz="2800" dirty="0" err="1" smtClean="0"/>
              <a:t>IntraSite</a:t>
            </a:r>
            <a:r>
              <a:rPr lang="en-CA" sz="2800" dirty="0" smtClean="0"/>
              <a:t> Gel, a hydrogel wound-care product manufactured by Smith and Nephew Ltd. consisting of propylene </a:t>
            </a:r>
            <a:r>
              <a:rPr lang="en-CA" sz="2800" dirty="0" err="1" smtClean="0"/>
              <a:t>lycol</a:t>
            </a:r>
            <a:r>
              <a:rPr lang="en-CA" sz="2800" dirty="0" smtClean="0"/>
              <a:t> 20%, starch copolymer 2% and water 78%.”</a:t>
            </a:r>
          </a:p>
        </p:txBody>
      </p:sp>
    </p:spTree>
    <p:extLst>
      <p:ext uri="{BB962C8B-B14F-4D97-AF65-F5344CB8AC3E}">
        <p14:creationId xmlns:p14="http://schemas.microsoft.com/office/powerpoint/2010/main" val="525486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5B1F23A9-45AC-48C2-B9A1-17E6161CB221}" type="slidenum">
              <a:rPr lang="en-GB" sz="1400">
                <a:latin typeface="Tahoma" pitchFamily="34" charset="0"/>
              </a:rPr>
              <a:pPr eaLnBrk="1" hangingPunct="1"/>
              <a:t>35</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7AD8CAAC-BFDD-4C9B-A13F-AAB7A3652627}" type="slidenum">
              <a:rPr lang="en-GB"/>
              <a:pPr>
                <a:defRPr/>
              </a:pPr>
              <a:t>35</a:t>
            </a:fld>
            <a:endParaRPr lang="en-GB"/>
          </a:p>
        </p:txBody>
      </p:sp>
      <p:sp>
        <p:nvSpPr>
          <p:cNvPr id="40964" name="Rectangle 2"/>
          <p:cNvSpPr>
            <a:spLocks noGrp="1" noChangeArrowheads="1"/>
          </p:cNvSpPr>
          <p:nvPr>
            <p:ph type="title"/>
          </p:nvPr>
        </p:nvSpPr>
        <p:spPr/>
        <p:txBody>
          <a:bodyPr/>
          <a:lstStyle/>
          <a:p>
            <a:pPr eaLnBrk="1" hangingPunct="1"/>
            <a:r>
              <a:rPr lang="en-GB" dirty="0" smtClean="0"/>
              <a:t>Replicate Honey Intervention? </a:t>
            </a:r>
            <a:endParaRPr lang="en-GB" dirty="0" smtClean="0"/>
          </a:p>
        </p:txBody>
      </p:sp>
      <p:sp>
        <p:nvSpPr>
          <p:cNvPr id="40965" name="Rectangle 3"/>
          <p:cNvSpPr>
            <a:spLocks noGrp="1" noChangeArrowheads="1"/>
          </p:cNvSpPr>
          <p:nvPr>
            <p:ph type="body" idx="1"/>
          </p:nvPr>
        </p:nvSpPr>
        <p:spPr/>
        <p:txBody>
          <a:bodyPr/>
          <a:lstStyle/>
          <a:p>
            <a:pPr eaLnBrk="1" hangingPunct="1"/>
            <a:r>
              <a:rPr lang="en-GB" sz="3200" dirty="0" smtClean="0"/>
              <a:t>What </a:t>
            </a:r>
            <a:r>
              <a:rPr lang="en-GB" sz="3200" dirty="0" smtClean="0"/>
              <a:t>is honey?</a:t>
            </a:r>
          </a:p>
          <a:p>
            <a:pPr lvl="1" eaLnBrk="1" hangingPunct="1"/>
            <a:r>
              <a:rPr lang="en-GB" sz="3200" dirty="0" smtClean="0"/>
              <a:t>What is the dose?</a:t>
            </a:r>
          </a:p>
          <a:p>
            <a:pPr lvl="1" eaLnBrk="1" hangingPunct="1"/>
            <a:r>
              <a:rPr lang="en-GB" sz="3200" dirty="0" smtClean="0"/>
              <a:t>To what extent is honey a generic substance? – antimicrobial activity can vary 100-fold</a:t>
            </a:r>
          </a:p>
          <a:p>
            <a:pPr lvl="1" eaLnBrk="1" hangingPunct="1"/>
            <a:r>
              <a:rPr lang="en-GB" sz="3200" dirty="0" smtClean="0"/>
              <a:t>What is influence of age, method of preparation, and handling of honey?</a:t>
            </a:r>
          </a:p>
          <a:p>
            <a:pPr lvl="1" eaLnBrk="1" hangingPunct="1"/>
            <a:r>
              <a:rPr lang="en-GB" sz="3200" dirty="0" smtClean="0"/>
              <a:t>Should honey be sterilised?</a:t>
            </a:r>
          </a:p>
        </p:txBody>
      </p:sp>
    </p:spTree>
    <p:extLst>
      <p:ext uri="{BB962C8B-B14F-4D97-AF65-F5344CB8AC3E}">
        <p14:creationId xmlns:p14="http://schemas.microsoft.com/office/powerpoint/2010/main" val="2247135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5ABD4017-FF80-4C2A-AA7F-F86B2D33130B}" type="slidenum">
              <a:rPr lang="en-GB" sz="1400">
                <a:latin typeface="Tahoma" pitchFamily="34" charset="0"/>
              </a:rPr>
              <a:pPr eaLnBrk="1" hangingPunct="1"/>
              <a:t>36</a:t>
            </a:fld>
            <a:endParaRPr lang="en-GB" sz="1400">
              <a:latin typeface="Tahoma" pitchFamily="34" charset="0"/>
            </a:endParaRPr>
          </a:p>
        </p:txBody>
      </p:sp>
      <p:sp>
        <p:nvSpPr>
          <p:cNvPr id="5" name="Slide Number Placeholder 3"/>
          <p:cNvSpPr>
            <a:spLocks noGrp="1"/>
          </p:cNvSpPr>
          <p:nvPr>
            <p:ph type="sldNum" sz="quarter" idx="12"/>
          </p:nvPr>
        </p:nvSpPr>
        <p:spPr/>
        <p:txBody>
          <a:bodyPr/>
          <a:lstStyle/>
          <a:p>
            <a:pPr>
              <a:defRPr/>
            </a:pPr>
            <a:endParaRPr lang="en-GB"/>
          </a:p>
          <a:p>
            <a:pPr>
              <a:defRPr/>
            </a:pPr>
            <a:fld id="{33BBBAF4-D523-42FC-BE69-E731A5A8D317}" type="slidenum">
              <a:rPr lang="en-GB"/>
              <a:pPr>
                <a:defRPr/>
              </a:pPr>
              <a:t>36</a:t>
            </a:fld>
            <a:endParaRPr lang="en-GB"/>
          </a:p>
        </p:txBody>
      </p:sp>
      <p:sp>
        <p:nvSpPr>
          <p:cNvPr id="28676" name="Title 1"/>
          <p:cNvSpPr>
            <a:spLocks noGrp="1"/>
          </p:cNvSpPr>
          <p:nvPr>
            <p:ph type="title" idx="4294967295"/>
          </p:nvPr>
        </p:nvSpPr>
        <p:spPr/>
        <p:txBody>
          <a:bodyPr/>
          <a:lstStyle/>
          <a:p>
            <a:pPr eaLnBrk="1" hangingPunct="1"/>
            <a:r>
              <a:rPr lang="en-GB" smtClean="0"/>
              <a:t>How administered</a:t>
            </a:r>
          </a:p>
        </p:txBody>
      </p:sp>
      <p:sp>
        <p:nvSpPr>
          <p:cNvPr id="28677" name="Content Placeholder 2"/>
          <p:cNvSpPr>
            <a:spLocks noGrp="1"/>
          </p:cNvSpPr>
          <p:nvPr>
            <p:ph idx="4294967295"/>
          </p:nvPr>
        </p:nvSpPr>
        <p:spPr/>
        <p:txBody>
          <a:bodyPr/>
          <a:lstStyle/>
          <a:p>
            <a:pPr eaLnBrk="1" hangingPunct="1">
              <a:lnSpc>
                <a:spcPct val="90000"/>
              </a:lnSpc>
            </a:pPr>
            <a:r>
              <a:rPr lang="en-CA" sz="2800" dirty="0" smtClean="0"/>
              <a:t>“All wounds were cleaned once daily with normal saline. </a:t>
            </a:r>
          </a:p>
          <a:p>
            <a:pPr eaLnBrk="1" hangingPunct="1">
              <a:lnSpc>
                <a:spcPct val="90000"/>
              </a:lnSpc>
            </a:pPr>
            <a:r>
              <a:rPr lang="en-CA" sz="2800" dirty="0" smtClean="0"/>
              <a:t>Honey was then applied with a </a:t>
            </a:r>
            <a:r>
              <a:rPr lang="en-CA" sz="2800" dirty="0" err="1" smtClean="0"/>
              <a:t>prepacked</a:t>
            </a:r>
            <a:r>
              <a:rPr lang="en-CA" sz="2800" dirty="0" smtClean="0"/>
              <a:t> wooden spatula, using a fresh spatula for each application.</a:t>
            </a:r>
          </a:p>
          <a:p>
            <a:pPr eaLnBrk="1" hangingPunct="1">
              <a:lnSpc>
                <a:spcPct val="90000"/>
              </a:lnSpc>
            </a:pPr>
            <a:r>
              <a:rPr lang="en-CA" sz="2800" dirty="0" err="1" smtClean="0"/>
              <a:t>IntraSite</a:t>
            </a:r>
            <a:r>
              <a:rPr lang="en-CA" sz="2800" dirty="0" smtClean="0"/>
              <a:t> Gel was expressed from sterile sachets</a:t>
            </a:r>
          </a:p>
          <a:p>
            <a:pPr eaLnBrk="1" hangingPunct="1">
              <a:lnSpc>
                <a:spcPct val="90000"/>
              </a:lnSpc>
            </a:pPr>
            <a:r>
              <a:rPr lang="en-CA" sz="2800" dirty="0" smtClean="0"/>
              <a:t>All wounds were covered with </a:t>
            </a:r>
            <a:r>
              <a:rPr lang="en-CA" sz="2800" dirty="0" err="1" smtClean="0"/>
              <a:t>Opsite</a:t>
            </a:r>
            <a:r>
              <a:rPr lang="en-CA" sz="2800" dirty="0" smtClean="0"/>
              <a:t> to keep the agent in place”</a:t>
            </a:r>
          </a:p>
        </p:txBody>
      </p:sp>
    </p:spTree>
    <p:extLst>
      <p:ext uri="{BB962C8B-B14F-4D97-AF65-F5344CB8AC3E}">
        <p14:creationId xmlns:p14="http://schemas.microsoft.com/office/powerpoint/2010/main" val="3257940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75145ADD-47AB-439D-8F7D-063D7BAD0161}" type="slidenum">
              <a:rPr lang="en-GB" sz="1400">
                <a:latin typeface="Tahoma" pitchFamily="34" charset="0"/>
              </a:rPr>
              <a:pPr eaLnBrk="1" hangingPunct="1"/>
              <a:t>37</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9F7C7A80-C288-4DC0-84E4-C0CBE2269585}" type="slidenum">
              <a:rPr lang="en-GB"/>
              <a:pPr>
                <a:defRPr/>
              </a:pPr>
              <a:t>37</a:t>
            </a:fld>
            <a:endParaRPr lang="en-GB"/>
          </a:p>
        </p:txBody>
      </p:sp>
      <p:sp>
        <p:nvSpPr>
          <p:cNvPr id="31748" name="Rectangle 2"/>
          <p:cNvSpPr>
            <a:spLocks noGrp="1" noChangeArrowheads="1"/>
          </p:cNvSpPr>
          <p:nvPr>
            <p:ph type="title"/>
          </p:nvPr>
        </p:nvSpPr>
        <p:spPr/>
        <p:txBody>
          <a:bodyPr/>
          <a:lstStyle/>
          <a:p>
            <a:pPr eaLnBrk="1" hangingPunct="1"/>
            <a:r>
              <a:rPr lang="en-GB" sz="4000" dirty="0" smtClean="0"/>
              <a:t>Sample Size: Item 7</a:t>
            </a:r>
          </a:p>
        </p:txBody>
      </p:sp>
      <p:sp>
        <p:nvSpPr>
          <p:cNvPr id="31749" name="Rectangle 3"/>
          <p:cNvSpPr>
            <a:spLocks noGrp="1" noChangeArrowheads="1"/>
          </p:cNvSpPr>
          <p:nvPr>
            <p:ph type="body" idx="1"/>
          </p:nvPr>
        </p:nvSpPr>
        <p:spPr/>
        <p:txBody>
          <a:bodyPr/>
          <a:lstStyle/>
          <a:p>
            <a:pPr eaLnBrk="1" hangingPunct="1">
              <a:buFont typeface="Wingdings" pitchFamily="2" charset="2"/>
              <a:buNone/>
            </a:pPr>
            <a:r>
              <a:rPr lang="en-GB" sz="2800" dirty="0" smtClean="0">
                <a:solidFill>
                  <a:srgbClr val="CC0099"/>
                </a:solidFill>
              </a:rPr>
              <a:t>Sample size: 7a</a:t>
            </a:r>
          </a:p>
          <a:p>
            <a:pPr eaLnBrk="1" hangingPunct="1"/>
            <a:r>
              <a:rPr lang="en-GB" sz="2800" dirty="0" smtClean="0"/>
              <a:t>How sample size was determined </a:t>
            </a:r>
            <a:endParaRPr lang="en-GB" sz="2800" dirty="0">
              <a:solidFill>
                <a:srgbClr val="CC0099"/>
              </a:solidFill>
            </a:endParaRPr>
          </a:p>
          <a:p>
            <a:pPr marL="0" indent="0" eaLnBrk="1" hangingPunct="1">
              <a:buNone/>
            </a:pPr>
            <a:r>
              <a:rPr lang="en-GB" sz="2800" dirty="0" smtClean="0">
                <a:solidFill>
                  <a:srgbClr val="CC0099"/>
                </a:solidFill>
              </a:rPr>
              <a:t>Sample </a:t>
            </a:r>
            <a:r>
              <a:rPr lang="en-GB" sz="2800" dirty="0">
                <a:solidFill>
                  <a:srgbClr val="CC0099"/>
                </a:solidFill>
              </a:rPr>
              <a:t>size: </a:t>
            </a:r>
            <a:r>
              <a:rPr lang="en-GB" sz="2800" dirty="0" smtClean="0">
                <a:solidFill>
                  <a:srgbClr val="CC0099"/>
                </a:solidFill>
              </a:rPr>
              <a:t>7b</a:t>
            </a:r>
            <a:endParaRPr lang="en-GB" sz="2800" dirty="0">
              <a:solidFill>
                <a:srgbClr val="CC0099"/>
              </a:solidFill>
            </a:endParaRPr>
          </a:p>
          <a:p>
            <a:r>
              <a:rPr lang="en-GB" sz="2800" dirty="0" smtClean="0"/>
              <a:t>When </a:t>
            </a:r>
            <a:r>
              <a:rPr lang="en-GB" sz="2800" dirty="0"/>
              <a:t>applicable, explanation of any interim analyses and stopping </a:t>
            </a:r>
            <a:r>
              <a:rPr lang="en-GB" sz="2800" dirty="0" smtClean="0"/>
              <a:t>guidelines</a:t>
            </a:r>
            <a:endParaRPr lang="en-GB" sz="2800" dirty="0"/>
          </a:p>
          <a:p>
            <a:pPr eaLnBrk="1" hangingPunct="1"/>
            <a:endParaRPr lang="en-GB" sz="2800" dirty="0" smtClean="0"/>
          </a:p>
          <a:p>
            <a:pPr eaLnBrk="1" hangingPunct="1"/>
            <a:r>
              <a:rPr lang="en-GB" sz="2800" dirty="0" smtClean="0">
                <a:solidFill>
                  <a:srgbClr val="FF0000"/>
                </a:solidFill>
              </a:rPr>
              <a:t>Can you locate any text about these issues in the report?</a:t>
            </a:r>
            <a:endParaRPr lang="en-GB" sz="2800" dirty="0" smtClean="0"/>
          </a:p>
          <a:p>
            <a:pPr eaLnBrk="1" hangingPunct="1"/>
            <a:endParaRPr lang="en-GB" dirty="0" smtClean="0"/>
          </a:p>
        </p:txBody>
      </p:sp>
    </p:spTree>
    <p:extLst>
      <p:ext uri="{BB962C8B-B14F-4D97-AF65-F5344CB8AC3E}">
        <p14:creationId xmlns:p14="http://schemas.microsoft.com/office/powerpoint/2010/main" val="869778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DB4B5395-5101-422D-8698-91C4FE3806B4}" type="slidenum">
              <a:rPr lang="en-GB" sz="1400">
                <a:latin typeface="Tahoma" pitchFamily="34" charset="0"/>
              </a:rPr>
              <a:pPr eaLnBrk="1" hangingPunct="1"/>
              <a:t>38</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48F1798B-1538-4FCC-9D2D-6A5E68A4A6AD}" type="slidenum">
              <a:rPr lang="en-GB"/>
              <a:pPr>
                <a:defRPr/>
              </a:pPr>
              <a:t>38</a:t>
            </a:fld>
            <a:endParaRPr lang="en-GB"/>
          </a:p>
        </p:txBody>
      </p:sp>
      <p:sp>
        <p:nvSpPr>
          <p:cNvPr id="32772" name="Rectangle 2"/>
          <p:cNvSpPr>
            <a:spLocks noGrp="1" noChangeArrowheads="1"/>
          </p:cNvSpPr>
          <p:nvPr>
            <p:ph type="title"/>
          </p:nvPr>
        </p:nvSpPr>
        <p:spPr/>
        <p:txBody>
          <a:bodyPr/>
          <a:lstStyle/>
          <a:p>
            <a:pPr eaLnBrk="1" hangingPunct="1"/>
            <a:r>
              <a:rPr lang="en-GB" smtClean="0"/>
              <a:t>Ingle et al</a:t>
            </a:r>
          </a:p>
        </p:txBody>
      </p:sp>
      <p:sp>
        <p:nvSpPr>
          <p:cNvPr id="32773" name="Rectangle 3"/>
          <p:cNvSpPr>
            <a:spLocks noGrp="1" noChangeArrowheads="1"/>
          </p:cNvSpPr>
          <p:nvPr>
            <p:ph type="body" idx="1"/>
          </p:nvPr>
        </p:nvSpPr>
        <p:spPr/>
        <p:txBody>
          <a:bodyPr/>
          <a:lstStyle/>
          <a:p>
            <a:pPr eaLnBrk="1" hangingPunct="1">
              <a:buFont typeface="Wingdings" pitchFamily="2" charset="2"/>
              <a:buNone/>
            </a:pPr>
            <a:r>
              <a:rPr lang="en-GB" dirty="0" smtClean="0"/>
              <a:t>	</a:t>
            </a:r>
            <a:r>
              <a:rPr lang="en-GB" sz="2800" dirty="0" smtClean="0"/>
              <a:t>“Estimation of study group size</a:t>
            </a:r>
          </a:p>
          <a:p>
            <a:pPr eaLnBrk="1" hangingPunct="1">
              <a:buFont typeface="Wingdings" pitchFamily="2" charset="2"/>
              <a:buNone/>
            </a:pPr>
            <a:r>
              <a:rPr lang="en-GB" sz="2800" b="0" dirty="0" smtClean="0"/>
              <a:t>	The required size calculated for each group to detect a difference between mean healing times of 5 days was at least 40 patients, using an </a:t>
            </a:r>
            <a:r>
              <a:rPr lang="en-GB" sz="2800" b="0" dirty="0" smtClean="0">
                <a:sym typeface="Symbol" pitchFamily="18" charset="2"/>
              </a:rPr>
              <a:t></a:t>
            </a:r>
            <a:r>
              <a:rPr lang="en-GB" sz="2800" b="0" dirty="0" smtClean="0"/>
              <a:t>-value of 0.05, power of 80%, and a standard deviation (SD) of 8 days.”</a:t>
            </a:r>
          </a:p>
        </p:txBody>
      </p:sp>
    </p:spTree>
    <p:extLst>
      <p:ext uri="{BB962C8B-B14F-4D97-AF65-F5344CB8AC3E}">
        <p14:creationId xmlns:p14="http://schemas.microsoft.com/office/powerpoint/2010/main" val="2209763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B5C8BA76-72EE-43F1-AB01-EC4DBE25368D}" type="slidenum">
              <a:rPr lang="en-GB" sz="1400">
                <a:latin typeface="Tahoma" pitchFamily="34" charset="0"/>
              </a:rPr>
              <a:pPr eaLnBrk="1" hangingPunct="1"/>
              <a:t>39</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6EB2E64F-5AE8-48CD-BF6C-AF150D925A51}" type="slidenum">
              <a:rPr lang="en-GB"/>
              <a:pPr>
                <a:defRPr/>
              </a:pPr>
              <a:t>39</a:t>
            </a:fld>
            <a:endParaRPr lang="en-GB"/>
          </a:p>
        </p:txBody>
      </p:sp>
      <p:sp>
        <p:nvSpPr>
          <p:cNvPr id="33796" name="Rectangle 2"/>
          <p:cNvSpPr>
            <a:spLocks noGrp="1" noChangeArrowheads="1"/>
          </p:cNvSpPr>
          <p:nvPr>
            <p:ph type="title"/>
          </p:nvPr>
        </p:nvSpPr>
        <p:spPr>
          <a:xfrm>
            <a:off x="323528" y="228600"/>
            <a:ext cx="8568952" cy="1143000"/>
          </a:xfrm>
        </p:spPr>
        <p:txBody>
          <a:bodyPr/>
          <a:lstStyle/>
          <a:p>
            <a:pPr eaLnBrk="1" hangingPunct="1"/>
            <a:r>
              <a:rPr lang="en-GB" sz="4000" dirty="0" smtClean="0"/>
              <a:t>Randomization: Items 8 and 9</a:t>
            </a:r>
          </a:p>
        </p:txBody>
      </p:sp>
      <p:sp>
        <p:nvSpPr>
          <p:cNvPr id="33797" name="Rectangle 3"/>
          <p:cNvSpPr>
            <a:spLocks noGrp="1" noChangeArrowheads="1"/>
          </p:cNvSpPr>
          <p:nvPr>
            <p:ph type="body" idx="1"/>
          </p:nvPr>
        </p:nvSpPr>
        <p:spPr>
          <a:xfrm>
            <a:off x="685800" y="1628775"/>
            <a:ext cx="7772400" cy="4895850"/>
          </a:xfrm>
          <a:solidFill>
            <a:schemeClr val="bg1"/>
          </a:solidFill>
        </p:spPr>
        <p:txBody>
          <a:bodyPr/>
          <a:lstStyle/>
          <a:p>
            <a:pPr eaLnBrk="1" hangingPunct="1">
              <a:lnSpc>
                <a:spcPct val="90000"/>
              </a:lnSpc>
              <a:buFont typeface="Wingdings" pitchFamily="2" charset="2"/>
              <a:buNone/>
            </a:pPr>
            <a:r>
              <a:rPr lang="en-GB" sz="2400" dirty="0" smtClean="0">
                <a:solidFill>
                  <a:srgbClr val="CC0099"/>
                </a:solidFill>
              </a:rPr>
              <a:t>Sequence generation</a:t>
            </a:r>
            <a:r>
              <a:rPr lang="en-GB" sz="2400" dirty="0" smtClean="0"/>
              <a:t> </a:t>
            </a:r>
          </a:p>
          <a:p>
            <a:pPr>
              <a:lnSpc>
                <a:spcPct val="90000"/>
              </a:lnSpc>
              <a:buFont typeface="Wingdings" pitchFamily="2" charset="2"/>
              <a:buNone/>
            </a:pPr>
            <a:r>
              <a:rPr lang="en-GB" sz="2400" dirty="0" smtClean="0"/>
              <a:t>8a  Method used to generate the random allocation  sequence</a:t>
            </a:r>
          </a:p>
          <a:p>
            <a:pPr>
              <a:lnSpc>
                <a:spcPct val="90000"/>
              </a:lnSpc>
              <a:buNone/>
            </a:pPr>
            <a:r>
              <a:rPr lang="en-GB" sz="2400" dirty="0" smtClean="0"/>
              <a:t>8b  Type of randomization; details </a:t>
            </a:r>
            <a:r>
              <a:rPr lang="en-GB" sz="2400" dirty="0"/>
              <a:t>of any restriction </a:t>
            </a:r>
            <a:r>
              <a:rPr lang="en-GB" sz="2400" dirty="0" smtClean="0"/>
              <a:t>(such as blocking and block size) </a:t>
            </a:r>
            <a:endParaRPr lang="en-GB" sz="2400" dirty="0"/>
          </a:p>
          <a:p>
            <a:pPr eaLnBrk="1" hangingPunct="1">
              <a:lnSpc>
                <a:spcPct val="90000"/>
              </a:lnSpc>
              <a:buFont typeface="Wingdings" pitchFamily="2" charset="2"/>
              <a:buNone/>
            </a:pPr>
            <a:r>
              <a:rPr lang="en-GB" sz="2400" dirty="0" smtClean="0">
                <a:solidFill>
                  <a:srgbClr val="CC0099"/>
                </a:solidFill>
              </a:rPr>
              <a:t>Allocation concealment mechanism </a:t>
            </a:r>
          </a:p>
          <a:p>
            <a:pPr eaLnBrk="1" hangingPunct="1">
              <a:lnSpc>
                <a:spcPct val="90000"/>
              </a:lnSpc>
              <a:buFont typeface="Wingdings" pitchFamily="2" charset="2"/>
              <a:buNone/>
            </a:pPr>
            <a:r>
              <a:rPr lang="en-GB" sz="2400" dirty="0" smtClean="0"/>
              <a:t>9  Mechanism used to implement the random allocation sequence (such as sequentially numbered containers), describing any steps taken to conceal the sequence until interventions were assigned</a:t>
            </a:r>
          </a:p>
          <a:p>
            <a:pPr eaLnBrk="1" hangingPunct="1">
              <a:lnSpc>
                <a:spcPct val="90000"/>
              </a:lnSpc>
            </a:pPr>
            <a:endParaRPr lang="en-GB" dirty="0" smtClean="0">
              <a:solidFill>
                <a:srgbClr val="FF0000"/>
              </a:solidFill>
            </a:endParaRPr>
          </a:p>
          <a:p>
            <a:pPr eaLnBrk="1" hangingPunct="1">
              <a:lnSpc>
                <a:spcPct val="90000"/>
              </a:lnSpc>
            </a:pPr>
            <a:r>
              <a:rPr lang="en-GB" dirty="0" smtClean="0">
                <a:solidFill>
                  <a:srgbClr val="FF0000"/>
                </a:solidFill>
              </a:rPr>
              <a:t>Any text about these issues in the report?</a:t>
            </a:r>
            <a:endParaRPr lang="en-GB" dirty="0" smtClean="0"/>
          </a:p>
        </p:txBody>
      </p:sp>
    </p:spTree>
    <p:extLst>
      <p:ext uri="{BB962C8B-B14F-4D97-AF65-F5344CB8AC3E}">
        <p14:creationId xmlns:p14="http://schemas.microsoft.com/office/powerpoint/2010/main" val="3492013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rrowheads="1"/>
          </p:cNvSpPr>
          <p:nvPr>
            <p:ph type="title"/>
          </p:nvPr>
        </p:nvSpPr>
        <p:spPr>
          <a:xfrm>
            <a:off x="152400" y="188640"/>
            <a:ext cx="8991600" cy="1203325"/>
          </a:xfrm>
        </p:spPr>
        <p:txBody>
          <a:bodyPr/>
          <a:lstStyle/>
          <a:p>
            <a:r>
              <a:rPr lang="en-US" sz="4000"/>
              <a:t>SORT</a:t>
            </a:r>
          </a:p>
        </p:txBody>
      </p:sp>
      <p:sp>
        <p:nvSpPr>
          <p:cNvPr id="806915" name="Rectangle 3"/>
          <p:cNvSpPr>
            <a:spLocks noGrp="1" noChangeArrowheads="1"/>
          </p:cNvSpPr>
          <p:nvPr>
            <p:ph type="body" idx="1"/>
          </p:nvPr>
        </p:nvSpPr>
        <p:spPr>
          <a:xfrm>
            <a:off x="323528" y="2060848"/>
            <a:ext cx="8208912" cy="4104456"/>
          </a:xfrm>
        </p:spPr>
        <p:txBody>
          <a:bodyPr/>
          <a:lstStyle/>
          <a:p>
            <a:r>
              <a:rPr lang="en-CA" sz="3200" dirty="0"/>
              <a:t>More items, 32, compared to the eventual 22</a:t>
            </a:r>
          </a:p>
          <a:p>
            <a:r>
              <a:rPr lang="en-CA" sz="3200" dirty="0"/>
              <a:t>Strict, dogmatic structure for presentation</a:t>
            </a:r>
          </a:p>
          <a:p>
            <a:pPr lvl="1"/>
            <a:r>
              <a:rPr lang="en-CA" sz="3200" b="1" dirty="0"/>
              <a:t>Debate on whether too prescriptive, cumbersome </a:t>
            </a:r>
          </a:p>
          <a:p>
            <a:pPr lvl="1"/>
            <a:r>
              <a:rPr lang="en-CA" sz="3200" b="1" dirty="0"/>
              <a:t>Drummond </a:t>
            </a:r>
            <a:r>
              <a:rPr lang="en-CA" sz="3200" b="1" dirty="0" err="1"/>
              <a:t>Rennie</a:t>
            </a:r>
            <a:r>
              <a:rPr lang="en-CA" sz="3200" b="1" dirty="0"/>
              <a:t> of JAMA suggested a test</a:t>
            </a:r>
          </a:p>
        </p:txBody>
      </p:sp>
      <p:sp>
        <p:nvSpPr>
          <p:cNvPr id="806916" name="Rectangle 4"/>
          <p:cNvSpPr>
            <a:spLocks noChangeArrowheads="1"/>
          </p:cNvSpPr>
          <p:nvPr/>
        </p:nvSpPr>
        <p:spPr bwMode="auto">
          <a:xfrm>
            <a:off x="990600" y="457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35417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79EAF88F-1C0C-4452-9856-F97A2BFE972E}" type="slidenum">
              <a:rPr lang="en-GB" sz="1400">
                <a:latin typeface="Tahoma" pitchFamily="34" charset="0"/>
              </a:rPr>
              <a:pPr eaLnBrk="1" hangingPunct="1"/>
              <a:t>40</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1F5842A8-5A9B-402B-B727-D673DC310564}" type="slidenum">
              <a:rPr lang="en-GB"/>
              <a:pPr>
                <a:defRPr/>
              </a:pPr>
              <a:t>40</a:t>
            </a:fld>
            <a:endParaRPr lang="en-GB"/>
          </a:p>
        </p:txBody>
      </p:sp>
      <p:sp>
        <p:nvSpPr>
          <p:cNvPr id="34820" name="Rectangle 2"/>
          <p:cNvSpPr>
            <a:spLocks noGrp="1" noChangeArrowheads="1"/>
          </p:cNvSpPr>
          <p:nvPr>
            <p:ph type="title"/>
          </p:nvPr>
        </p:nvSpPr>
        <p:spPr/>
        <p:txBody>
          <a:bodyPr/>
          <a:lstStyle/>
          <a:p>
            <a:pPr eaLnBrk="1" hangingPunct="1"/>
            <a:r>
              <a:rPr lang="en-GB" dirty="0" smtClean="0"/>
              <a:t>Ingle et al</a:t>
            </a:r>
          </a:p>
        </p:txBody>
      </p:sp>
      <p:sp>
        <p:nvSpPr>
          <p:cNvPr id="986115" name="Rectangle 3"/>
          <p:cNvSpPr>
            <a:spLocks noGrp="1" noChangeArrowheads="1"/>
          </p:cNvSpPr>
          <p:nvPr>
            <p:ph type="body" idx="1"/>
          </p:nvPr>
        </p:nvSpPr>
        <p:spPr>
          <a:xfrm>
            <a:off x="323528" y="1628775"/>
            <a:ext cx="8134672" cy="4467225"/>
          </a:xfrm>
        </p:spPr>
        <p:txBody>
          <a:bodyPr/>
          <a:lstStyle/>
          <a:p>
            <a:pPr eaLnBrk="1" hangingPunct="1">
              <a:buFont typeface="Wingdings" pitchFamily="2" charset="2"/>
              <a:buNone/>
            </a:pPr>
            <a:r>
              <a:rPr lang="en-GB" dirty="0" smtClean="0"/>
              <a:t>	</a:t>
            </a:r>
            <a:r>
              <a:rPr lang="en-GB" sz="2800" dirty="0" smtClean="0"/>
              <a:t>“Stratified randomisation</a:t>
            </a:r>
          </a:p>
          <a:p>
            <a:pPr eaLnBrk="1" hangingPunct="1">
              <a:buFont typeface="Wingdings" pitchFamily="2" charset="2"/>
              <a:buNone/>
            </a:pPr>
            <a:r>
              <a:rPr lang="en-GB" sz="2800" b="0" dirty="0" smtClean="0"/>
              <a:t>	Enrolled subjects were stratified by wound type, HIV status and the presence of slough, then randomised (using random permuted blocks of size 10) to treatment with either honey or </a:t>
            </a:r>
            <a:r>
              <a:rPr lang="en-GB" sz="2800" b="0" dirty="0" err="1" smtClean="0"/>
              <a:t>IntraSite</a:t>
            </a:r>
            <a:r>
              <a:rPr lang="en-GB" sz="2800" b="0" dirty="0" smtClean="0"/>
              <a:t> Gel to produce approximately equal numbers in each treatment group and an approximate balance of the 3 possible prognostic factors (Table I).”</a:t>
            </a:r>
          </a:p>
          <a:p>
            <a:pPr eaLnBrk="1" hangingPunct="1"/>
            <a:endParaRPr lang="en-GB" sz="2800" dirty="0" smtClean="0"/>
          </a:p>
        </p:txBody>
      </p:sp>
    </p:spTree>
    <p:extLst>
      <p:ext uri="{BB962C8B-B14F-4D97-AF65-F5344CB8AC3E}">
        <p14:creationId xmlns:p14="http://schemas.microsoft.com/office/powerpoint/2010/main" val="1238949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6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2FA95B6F-8A77-4AA3-A2D4-1F1224316F34}" type="slidenum">
              <a:rPr lang="en-GB" sz="1400">
                <a:latin typeface="Tahoma" pitchFamily="34" charset="0"/>
              </a:rPr>
              <a:pPr eaLnBrk="1" hangingPunct="1"/>
              <a:t>41</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0C89A9EF-A41D-4B2D-808C-93FE9321CE3E}" type="slidenum">
              <a:rPr lang="en-GB"/>
              <a:pPr>
                <a:defRPr/>
              </a:pPr>
              <a:t>41</a:t>
            </a:fld>
            <a:endParaRPr lang="en-GB"/>
          </a:p>
        </p:txBody>
      </p:sp>
      <p:sp>
        <p:nvSpPr>
          <p:cNvPr id="35844" name="Rectangle 2"/>
          <p:cNvSpPr>
            <a:spLocks noGrp="1" noChangeArrowheads="1"/>
          </p:cNvSpPr>
          <p:nvPr>
            <p:ph type="title"/>
          </p:nvPr>
        </p:nvSpPr>
        <p:spPr/>
        <p:txBody>
          <a:bodyPr/>
          <a:lstStyle/>
          <a:p>
            <a:pPr eaLnBrk="1" hangingPunct="1"/>
            <a:r>
              <a:rPr lang="en-GB" sz="4000" dirty="0" smtClean="0"/>
              <a:t>Participant Flow: Item 13</a:t>
            </a:r>
          </a:p>
        </p:txBody>
      </p:sp>
      <p:sp>
        <p:nvSpPr>
          <p:cNvPr id="35845" name="Rectangle 3"/>
          <p:cNvSpPr>
            <a:spLocks noGrp="1" noChangeArrowheads="1"/>
          </p:cNvSpPr>
          <p:nvPr>
            <p:ph type="body" idx="1"/>
          </p:nvPr>
        </p:nvSpPr>
        <p:spPr>
          <a:xfrm>
            <a:off x="395536" y="1628775"/>
            <a:ext cx="8352928" cy="4467225"/>
          </a:xfrm>
        </p:spPr>
        <p:txBody>
          <a:bodyPr/>
          <a:lstStyle/>
          <a:p>
            <a:pPr eaLnBrk="1" hangingPunct="1">
              <a:buFont typeface="Wingdings" pitchFamily="2" charset="2"/>
              <a:buNone/>
            </a:pPr>
            <a:r>
              <a:rPr lang="en-GB" sz="2800" dirty="0" smtClean="0">
                <a:solidFill>
                  <a:srgbClr val="CC0099"/>
                </a:solidFill>
              </a:rPr>
              <a:t>Participant flow (a diagram is strongly recommended)</a:t>
            </a:r>
          </a:p>
          <a:p>
            <a:pPr eaLnBrk="1" hangingPunct="1">
              <a:buFont typeface="Wingdings" pitchFamily="2" charset="2"/>
              <a:buNone/>
            </a:pPr>
            <a:r>
              <a:rPr lang="en-GB" sz="2800" dirty="0" smtClean="0"/>
              <a:t>13a  For each group, the numbers of participants who were randomly assigned, received intended treatment, and were </a:t>
            </a:r>
            <a:r>
              <a:rPr lang="en-GB" sz="2800" dirty="0" err="1" smtClean="0"/>
              <a:t>analyzed</a:t>
            </a:r>
            <a:r>
              <a:rPr lang="en-GB" sz="2800" dirty="0" smtClean="0"/>
              <a:t> for the primary outcome</a:t>
            </a:r>
          </a:p>
          <a:p>
            <a:pPr eaLnBrk="1" hangingPunct="1">
              <a:buFont typeface="Wingdings" pitchFamily="2" charset="2"/>
              <a:buNone/>
            </a:pPr>
            <a:r>
              <a:rPr lang="en-GB" sz="2800" dirty="0" smtClean="0"/>
              <a:t>13b  For each group, losses and exclusions after randomization, together with reasons. </a:t>
            </a:r>
          </a:p>
          <a:p>
            <a:pPr eaLnBrk="1" hangingPunct="1"/>
            <a:r>
              <a:rPr lang="en-GB" sz="2800" dirty="0" smtClean="0">
                <a:solidFill>
                  <a:srgbClr val="FF0000"/>
                </a:solidFill>
              </a:rPr>
              <a:t>Any text on this issue in the report?</a:t>
            </a:r>
            <a:endParaRPr lang="en-GB" sz="2800" dirty="0" smtClean="0"/>
          </a:p>
          <a:p>
            <a:pPr eaLnBrk="1" hangingPunct="1">
              <a:buFont typeface="Wingdings" pitchFamily="2" charset="2"/>
              <a:buNone/>
            </a:pPr>
            <a:endParaRPr lang="en-GB" sz="2800" dirty="0" smtClean="0"/>
          </a:p>
        </p:txBody>
      </p:sp>
    </p:spTree>
    <p:extLst>
      <p:ext uri="{BB962C8B-B14F-4D97-AF65-F5344CB8AC3E}">
        <p14:creationId xmlns:p14="http://schemas.microsoft.com/office/powerpoint/2010/main" val="1943652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ADA41D10-FAA3-4133-8AA8-6CE5CF3F225F}" type="slidenum">
              <a:rPr lang="en-GB" sz="1400">
                <a:latin typeface="Tahoma" pitchFamily="34" charset="0"/>
              </a:rPr>
              <a:pPr eaLnBrk="1" hangingPunct="1"/>
              <a:t>42</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FFB58E0E-3AB6-4743-81CF-BC2323986A11}" type="slidenum">
              <a:rPr lang="en-GB"/>
              <a:pPr>
                <a:defRPr/>
              </a:pPr>
              <a:t>42</a:t>
            </a:fld>
            <a:endParaRPr lang="en-GB"/>
          </a:p>
        </p:txBody>
      </p:sp>
      <p:sp>
        <p:nvSpPr>
          <p:cNvPr id="36868" name="Rectangle 2"/>
          <p:cNvSpPr>
            <a:spLocks noGrp="1" noChangeArrowheads="1"/>
          </p:cNvSpPr>
          <p:nvPr>
            <p:ph type="title"/>
          </p:nvPr>
        </p:nvSpPr>
        <p:spPr/>
        <p:txBody>
          <a:bodyPr/>
          <a:lstStyle/>
          <a:p>
            <a:pPr eaLnBrk="1" hangingPunct="1"/>
            <a:r>
              <a:rPr lang="en-GB" smtClean="0"/>
              <a:t>Ingle et al</a:t>
            </a:r>
          </a:p>
        </p:txBody>
      </p:sp>
      <p:sp>
        <p:nvSpPr>
          <p:cNvPr id="998403" name="Rectangle 3"/>
          <p:cNvSpPr>
            <a:spLocks noGrp="1" noChangeArrowheads="1"/>
          </p:cNvSpPr>
          <p:nvPr>
            <p:ph type="body" idx="1"/>
          </p:nvPr>
        </p:nvSpPr>
        <p:spPr/>
        <p:txBody>
          <a:bodyPr/>
          <a:lstStyle/>
          <a:p>
            <a:pPr eaLnBrk="1" hangingPunct="1">
              <a:lnSpc>
                <a:spcPct val="90000"/>
              </a:lnSpc>
            </a:pPr>
            <a:r>
              <a:rPr lang="en-GB" dirty="0" smtClean="0"/>
              <a:t>No flow </a:t>
            </a:r>
            <a:r>
              <a:rPr lang="en-GB" dirty="0" smtClean="0"/>
              <a:t>diagram (note: footnotes in Table 1)</a:t>
            </a:r>
            <a:endParaRPr lang="en-GB" dirty="0" smtClean="0"/>
          </a:p>
          <a:p>
            <a:pPr eaLnBrk="1" hangingPunct="1">
              <a:lnSpc>
                <a:spcPct val="90000"/>
              </a:lnSpc>
            </a:pPr>
            <a:r>
              <a:rPr lang="en-GB" sz="2400" dirty="0" smtClean="0"/>
              <a:t>“</a:t>
            </a:r>
            <a:r>
              <a:rPr lang="en-GB" sz="2400" b="0" dirty="0" smtClean="0"/>
              <a:t>Of 87 patients enrolled, 5 were excluded from the analysis: 1 wound was misjudged as being an abrasion but there was complete skin loss, 1 was misjudged as being a shallow wound but there were islands of healing, 1 patient withdrew after 2 days for personal reasons, and 2 wounds were dressed with both agents in error. </a:t>
            </a:r>
            <a:r>
              <a:rPr lang="en-GB" sz="2400" dirty="0" smtClean="0"/>
              <a:t>Forty wounds were treated with honey</a:t>
            </a:r>
            <a:r>
              <a:rPr lang="en-GB" sz="2400" b="0" dirty="0" smtClean="0"/>
              <a:t>, of which 25 were shallow wounds and 15 were abrasions or partial-thickness burns. </a:t>
            </a:r>
            <a:r>
              <a:rPr lang="en-GB" sz="2400" dirty="0" smtClean="0"/>
              <a:t>Forty-two wounds were treated with </a:t>
            </a:r>
            <a:r>
              <a:rPr lang="en-GB" sz="2400" dirty="0" err="1" smtClean="0"/>
              <a:t>IntraSite</a:t>
            </a:r>
            <a:r>
              <a:rPr lang="en-GB" sz="2400" dirty="0" smtClean="0"/>
              <a:t> Gel</a:t>
            </a:r>
            <a:r>
              <a:rPr lang="en-GB" sz="2400" b="0" dirty="0" smtClean="0"/>
              <a:t>, of which 25 were shallow wounds and 17 were abrasions, donor sites or partial-thickness burns.”</a:t>
            </a:r>
          </a:p>
          <a:p>
            <a:pPr eaLnBrk="1" hangingPunct="1">
              <a:lnSpc>
                <a:spcPct val="90000"/>
              </a:lnSpc>
            </a:pPr>
            <a:endParaRPr lang="en-GB" dirty="0" smtClean="0"/>
          </a:p>
        </p:txBody>
      </p:sp>
    </p:spTree>
    <p:extLst>
      <p:ext uri="{BB962C8B-B14F-4D97-AF65-F5344CB8AC3E}">
        <p14:creationId xmlns:p14="http://schemas.microsoft.com/office/powerpoint/2010/main" val="2118039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84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A1929D4B-7BF0-485B-92EF-462ABD9E6FA2}" type="slidenum">
              <a:rPr lang="en-GB" sz="1400">
                <a:latin typeface="Tahoma" pitchFamily="34" charset="0"/>
              </a:rPr>
              <a:pPr eaLnBrk="1" hangingPunct="1"/>
              <a:t>43</a:t>
            </a:fld>
            <a:endParaRPr lang="en-GB" sz="1400">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GB"/>
          </a:p>
          <a:p>
            <a:pPr>
              <a:defRPr/>
            </a:pPr>
            <a:fld id="{35EBA907-AF11-4B33-8364-F53FDFBD4783}" type="slidenum">
              <a:rPr lang="en-GB"/>
              <a:pPr>
                <a:defRPr/>
              </a:pPr>
              <a:t>43</a:t>
            </a:fld>
            <a:endParaRPr lang="en-GB"/>
          </a:p>
        </p:txBody>
      </p:sp>
      <p:sp>
        <p:nvSpPr>
          <p:cNvPr id="37892" name="Rectangle 2"/>
          <p:cNvSpPr>
            <a:spLocks noGrp="1" noChangeArrowheads="1"/>
          </p:cNvSpPr>
          <p:nvPr>
            <p:ph type="title"/>
          </p:nvPr>
        </p:nvSpPr>
        <p:spPr/>
        <p:txBody>
          <a:bodyPr/>
          <a:lstStyle/>
          <a:p>
            <a:pPr eaLnBrk="1" hangingPunct="1"/>
            <a:r>
              <a:rPr lang="en-GB" smtClean="0"/>
              <a:t>Ingle et al</a:t>
            </a:r>
          </a:p>
        </p:txBody>
      </p:sp>
      <p:graphicFrame>
        <p:nvGraphicFramePr>
          <p:cNvPr id="1000451" name="Object 3"/>
          <p:cNvGraphicFramePr>
            <a:graphicFrameLocks noGrp="1" noChangeAspect="1"/>
          </p:cNvGraphicFramePr>
          <p:nvPr>
            <p:ph type="body" idx="1"/>
          </p:nvPr>
        </p:nvGraphicFramePr>
        <p:xfrm>
          <a:off x="254000" y="2508250"/>
          <a:ext cx="8032750" cy="3152775"/>
        </p:xfrm>
        <a:graphic>
          <a:graphicData uri="http://schemas.openxmlformats.org/presentationml/2006/ole">
            <mc:AlternateContent xmlns:mc="http://schemas.openxmlformats.org/markup-compatibility/2006">
              <mc:Choice xmlns:v="urn:schemas-microsoft-com:vml" Requires="v">
                <p:oleObj spid="_x0000_s1041" name="Document" r:id="rId4" imgW="6452118" imgH="1761384" progId="Word.Document.8">
                  <p:embed/>
                </p:oleObj>
              </mc:Choice>
              <mc:Fallback>
                <p:oleObj name="Document" r:id="rId4" imgW="6452118" imgH="17613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0172" r="27757"/>
                      <a:stretch>
                        <a:fillRect/>
                      </a:stretch>
                    </p:blipFill>
                    <p:spPr bwMode="auto">
                      <a:xfrm>
                        <a:off x="254000" y="2508250"/>
                        <a:ext cx="80327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00452" name="Rectangle 4"/>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481678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004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0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8E69ECFA-F82B-45D2-8486-EC9837FD2BD4}" type="slidenum">
              <a:rPr lang="en-GB" sz="1400">
                <a:latin typeface="Tahoma" pitchFamily="34" charset="0"/>
              </a:rPr>
              <a:pPr eaLnBrk="1" hangingPunct="1"/>
              <a:t>44</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46B1AE7D-D5DB-4692-A421-D2F078CA4AE5}" type="slidenum">
              <a:rPr lang="en-GB"/>
              <a:pPr>
                <a:defRPr/>
              </a:pPr>
              <a:t>44</a:t>
            </a:fld>
            <a:endParaRPr lang="en-GB"/>
          </a:p>
        </p:txBody>
      </p:sp>
      <p:sp>
        <p:nvSpPr>
          <p:cNvPr id="38916" name="Rectangle 2"/>
          <p:cNvSpPr>
            <a:spLocks noGrp="1" noChangeArrowheads="1"/>
          </p:cNvSpPr>
          <p:nvPr>
            <p:ph type="title"/>
          </p:nvPr>
        </p:nvSpPr>
        <p:spPr>
          <a:xfrm>
            <a:off x="323528" y="228600"/>
            <a:ext cx="8424936" cy="1143000"/>
          </a:xfrm>
        </p:spPr>
        <p:txBody>
          <a:bodyPr/>
          <a:lstStyle/>
          <a:p>
            <a:pPr eaLnBrk="1" hangingPunct="1"/>
            <a:r>
              <a:rPr lang="en-GB" sz="3600" dirty="0" smtClean="0"/>
              <a:t>Outcomes and estimation: Item 17</a:t>
            </a:r>
          </a:p>
        </p:txBody>
      </p:sp>
      <p:sp>
        <p:nvSpPr>
          <p:cNvPr id="38917" name="Rectangle 3"/>
          <p:cNvSpPr>
            <a:spLocks noGrp="1" noChangeArrowheads="1"/>
          </p:cNvSpPr>
          <p:nvPr>
            <p:ph type="body" idx="1"/>
          </p:nvPr>
        </p:nvSpPr>
        <p:spPr/>
        <p:txBody>
          <a:bodyPr/>
          <a:lstStyle/>
          <a:p>
            <a:pPr eaLnBrk="1" hangingPunct="1">
              <a:buFont typeface="Wingdings" pitchFamily="2" charset="2"/>
              <a:buNone/>
            </a:pPr>
            <a:r>
              <a:rPr lang="en-GB" sz="2400" dirty="0" smtClean="0">
                <a:solidFill>
                  <a:srgbClr val="CC0099"/>
                </a:solidFill>
              </a:rPr>
              <a:t>Outcomes and estimation</a:t>
            </a:r>
            <a:r>
              <a:rPr lang="en-GB" sz="2400" dirty="0" smtClean="0"/>
              <a:t> </a:t>
            </a:r>
          </a:p>
          <a:p>
            <a:pPr eaLnBrk="1" hangingPunct="1">
              <a:buFont typeface="Wingdings" pitchFamily="2" charset="2"/>
              <a:buNone/>
            </a:pPr>
            <a:r>
              <a:rPr lang="en-GB" sz="2400" dirty="0" smtClean="0"/>
              <a:t>17a For each primary and secondary outcome, results for each group, and the estimated effect size and its precision (e.g., 95% confidence interval).</a:t>
            </a:r>
          </a:p>
          <a:p>
            <a:pPr>
              <a:buNone/>
            </a:pPr>
            <a:r>
              <a:rPr lang="en-GB" sz="2400" dirty="0" smtClean="0"/>
              <a:t>17b </a:t>
            </a:r>
            <a:r>
              <a:rPr lang="en-GB" sz="2400" dirty="0"/>
              <a:t>For </a:t>
            </a:r>
            <a:r>
              <a:rPr lang="en-GB" sz="2400" dirty="0" smtClean="0"/>
              <a:t>binary outcomes, presentation of both absolute and relative effect sizes is recommended</a:t>
            </a:r>
            <a:endParaRPr lang="en-GB" sz="2400" dirty="0"/>
          </a:p>
          <a:p>
            <a:pPr eaLnBrk="1" hangingPunct="1">
              <a:buFont typeface="Wingdings" pitchFamily="2" charset="2"/>
              <a:buNone/>
            </a:pPr>
            <a:r>
              <a:rPr lang="en-GB" sz="2400" dirty="0" smtClean="0">
                <a:solidFill>
                  <a:srgbClr val="FF0000"/>
                </a:solidFill>
              </a:rPr>
              <a:t>Primary outcome?</a:t>
            </a:r>
          </a:p>
          <a:p>
            <a:pPr eaLnBrk="1" hangingPunct="1">
              <a:buFont typeface="Wingdings" pitchFamily="2" charset="2"/>
              <a:buNone/>
            </a:pPr>
            <a:r>
              <a:rPr lang="en-GB" sz="2400" dirty="0" smtClean="0">
                <a:solidFill>
                  <a:srgbClr val="FF0000"/>
                </a:solidFill>
              </a:rPr>
              <a:t>The result of the trial for the primary outcome?</a:t>
            </a:r>
            <a:r>
              <a:rPr lang="en-GB" sz="2400" dirty="0"/>
              <a:t> </a:t>
            </a:r>
            <a:r>
              <a:rPr lang="en-GB" sz="2400" dirty="0" smtClean="0">
                <a:solidFill>
                  <a:srgbClr val="FF0000"/>
                </a:solidFill>
              </a:rPr>
              <a:t>[estimated treatment effect and CI]</a:t>
            </a:r>
          </a:p>
        </p:txBody>
      </p:sp>
    </p:spTree>
    <p:extLst>
      <p:ext uri="{BB962C8B-B14F-4D97-AF65-F5344CB8AC3E}">
        <p14:creationId xmlns:p14="http://schemas.microsoft.com/office/powerpoint/2010/main" val="15302859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B20E9EFF-8A5B-4FCF-B13B-28833B8793EB}" type="slidenum">
              <a:rPr lang="en-GB" sz="1400">
                <a:latin typeface="Tahoma" pitchFamily="34" charset="0"/>
              </a:rPr>
              <a:pPr eaLnBrk="1" hangingPunct="1"/>
              <a:t>45</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8CAB2F25-B0E3-4A9B-95F4-95DDE5C3578B}" type="slidenum">
              <a:rPr lang="en-GB"/>
              <a:pPr>
                <a:defRPr/>
              </a:pPr>
              <a:t>45</a:t>
            </a:fld>
            <a:endParaRPr lang="en-GB"/>
          </a:p>
        </p:txBody>
      </p:sp>
      <p:sp>
        <p:nvSpPr>
          <p:cNvPr id="39940" name="Rectangle 2"/>
          <p:cNvSpPr>
            <a:spLocks noGrp="1" noChangeArrowheads="1"/>
          </p:cNvSpPr>
          <p:nvPr>
            <p:ph type="title"/>
          </p:nvPr>
        </p:nvSpPr>
        <p:spPr/>
        <p:txBody>
          <a:bodyPr/>
          <a:lstStyle/>
          <a:p>
            <a:pPr eaLnBrk="1" hangingPunct="1"/>
            <a:r>
              <a:rPr lang="en-GB" dirty="0" smtClean="0"/>
              <a:t>Item 17: Ingle </a:t>
            </a:r>
            <a:r>
              <a:rPr lang="en-GB" dirty="0" smtClean="0"/>
              <a:t>et al</a:t>
            </a:r>
          </a:p>
        </p:txBody>
      </p:sp>
      <p:sp>
        <p:nvSpPr>
          <p:cNvPr id="1006595" name="Rectangle 3"/>
          <p:cNvSpPr>
            <a:spLocks noGrp="1" noChangeArrowheads="1"/>
          </p:cNvSpPr>
          <p:nvPr>
            <p:ph type="body" idx="1"/>
          </p:nvPr>
        </p:nvSpPr>
        <p:spPr/>
        <p:txBody>
          <a:bodyPr/>
          <a:lstStyle/>
          <a:p>
            <a:pPr eaLnBrk="1" hangingPunct="1"/>
            <a:r>
              <a:rPr lang="en-GB" sz="2800" dirty="0" smtClean="0"/>
              <a:t>Primary outcome is (by implication) </a:t>
            </a:r>
            <a:r>
              <a:rPr lang="en-GB" sz="2800" dirty="0" smtClean="0">
                <a:solidFill>
                  <a:srgbClr val="FF0000"/>
                </a:solidFill>
              </a:rPr>
              <a:t>healing </a:t>
            </a:r>
            <a:r>
              <a:rPr lang="en-GB" sz="2800" dirty="0" smtClean="0">
                <a:solidFill>
                  <a:srgbClr val="FF0000"/>
                </a:solidFill>
              </a:rPr>
              <a:t>time</a:t>
            </a:r>
            <a:endParaRPr lang="en-GB" dirty="0" smtClean="0">
              <a:solidFill>
                <a:srgbClr val="FF0000"/>
              </a:solidFill>
            </a:endParaRPr>
          </a:p>
          <a:p>
            <a:pPr eaLnBrk="1" hangingPunct="1"/>
            <a:r>
              <a:rPr lang="en-GB" sz="2800" dirty="0" smtClean="0"/>
              <a:t>Top </a:t>
            </a:r>
            <a:r>
              <a:rPr lang="en-GB" sz="2800" dirty="0" smtClean="0"/>
              <a:t>of </a:t>
            </a:r>
            <a:r>
              <a:rPr lang="en-GB" sz="2800" dirty="0" smtClean="0"/>
              <a:t>p 833 </a:t>
            </a:r>
            <a:r>
              <a:rPr lang="en-GB" sz="2800" dirty="0" smtClean="0"/>
              <a:t>(right column) </a:t>
            </a:r>
            <a:r>
              <a:rPr lang="en-GB" sz="2800" dirty="0" smtClean="0"/>
              <a:t>means for both and show </a:t>
            </a:r>
            <a:r>
              <a:rPr lang="en-GB" sz="2800" dirty="0" smtClean="0"/>
              <a:t>CI per group </a:t>
            </a:r>
          </a:p>
          <a:p>
            <a:pPr lvl="1"/>
            <a:r>
              <a:rPr lang="en-GB" sz="2400" dirty="0" smtClean="0"/>
              <a:t>Does not give the estimated </a:t>
            </a:r>
            <a:r>
              <a:rPr lang="en-GB" sz="2400" dirty="0"/>
              <a:t>effect </a:t>
            </a:r>
            <a:r>
              <a:rPr lang="en-GB" sz="2400" dirty="0" smtClean="0"/>
              <a:t>size (</a:t>
            </a:r>
            <a:r>
              <a:rPr lang="en-GB" sz="2400" dirty="0" smtClean="0"/>
              <a:t>difference </a:t>
            </a:r>
            <a:r>
              <a:rPr lang="en-GB" sz="2400" dirty="0" smtClean="0"/>
              <a:t>in </a:t>
            </a:r>
            <a:r>
              <a:rPr lang="en-GB" sz="2400" dirty="0" smtClean="0"/>
              <a:t>means) </a:t>
            </a:r>
            <a:r>
              <a:rPr lang="en-GB" sz="2400" dirty="0" smtClean="0"/>
              <a:t>or the CI for that difference (which can be calculated from information given)</a:t>
            </a:r>
          </a:p>
          <a:p>
            <a:pPr lvl="1" eaLnBrk="1" hangingPunct="1"/>
            <a:r>
              <a:rPr lang="en-GB" sz="2400" dirty="0" smtClean="0"/>
              <a:t>Strangely, the findings are given in the correct format for the </a:t>
            </a:r>
            <a:r>
              <a:rPr lang="en-GB" sz="2400" dirty="0" smtClean="0"/>
              <a:t>subsets</a:t>
            </a:r>
          </a:p>
          <a:p>
            <a:pPr lvl="1" eaLnBrk="1" hangingPunct="1"/>
            <a:r>
              <a:rPr lang="en-GB" sz="2400" b="1" dirty="0" smtClean="0">
                <a:solidFill>
                  <a:srgbClr val="FF0000"/>
                </a:solidFill>
              </a:rPr>
              <a:t>Overwhelming evidence of interaction?</a:t>
            </a:r>
            <a:endParaRPr lang="en-GB" b="1" dirty="0" smtClean="0">
              <a:solidFill>
                <a:srgbClr val="FF0000"/>
              </a:solidFill>
            </a:endParaRPr>
          </a:p>
        </p:txBody>
      </p:sp>
    </p:spTree>
    <p:extLst>
      <p:ext uri="{BB962C8B-B14F-4D97-AF65-F5344CB8AC3E}">
        <p14:creationId xmlns:p14="http://schemas.microsoft.com/office/powerpoint/2010/main" val="2018203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6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6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65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6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B20E9EFF-8A5B-4FCF-B13B-28833B8793EB}" type="slidenum">
              <a:rPr lang="en-GB" sz="1400">
                <a:latin typeface="Tahoma" pitchFamily="34" charset="0"/>
              </a:rPr>
              <a:pPr eaLnBrk="1" hangingPunct="1"/>
              <a:t>46</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8CAB2F25-B0E3-4A9B-95F4-95DDE5C3578B}" type="slidenum">
              <a:rPr lang="en-GB"/>
              <a:pPr>
                <a:defRPr/>
              </a:pPr>
              <a:t>46</a:t>
            </a:fld>
            <a:endParaRPr lang="en-GB"/>
          </a:p>
        </p:txBody>
      </p:sp>
      <p:sp>
        <p:nvSpPr>
          <p:cNvPr id="39940" name="Rectangle 2"/>
          <p:cNvSpPr>
            <a:spLocks noGrp="1" noChangeArrowheads="1"/>
          </p:cNvSpPr>
          <p:nvPr>
            <p:ph type="title"/>
          </p:nvPr>
        </p:nvSpPr>
        <p:spPr/>
        <p:txBody>
          <a:bodyPr/>
          <a:lstStyle/>
          <a:p>
            <a:pPr eaLnBrk="1" hangingPunct="1"/>
            <a:r>
              <a:rPr lang="en-GB" dirty="0" smtClean="0"/>
              <a:t>Item 17: Ingle </a:t>
            </a:r>
            <a:r>
              <a:rPr lang="en-GB" dirty="0" smtClean="0"/>
              <a:t>et al</a:t>
            </a:r>
          </a:p>
        </p:txBody>
      </p:sp>
      <p:sp>
        <p:nvSpPr>
          <p:cNvPr id="1006595" name="Rectangle 3"/>
          <p:cNvSpPr>
            <a:spLocks noGrp="1" noChangeArrowheads="1"/>
          </p:cNvSpPr>
          <p:nvPr>
            <p:ph type="body" idx="1"/>
          </p:nvPr>
        </p:nvSpPr>
        <p:spPr>
          <a:xfrm>
            <a:off x="251520" y="1628775"/>
            <a:ext cx="8568952" cy="4467225"/>
          </a:xfrm>
        </p:spPr>
        <p:txBody>
          <a:bodyPr/>
          <a:lstStyle/>
          <a:p>
            <a:r>
              <a:rPr lang="en-GB" sz="3200" dirty="0" smtClean="0"/>
              <a:t>Strangely</a:t>
            </a:r>
            <a:r>
              <a:rPr lang="en-GB" sz="3200" dirty="0" smtClean="0"/>
              <a:t>, the findings are given in the correct format for </a:t>
            </a:r>
            <a:r>
              <a:rPr lang="en-GB" sz="3200" dirty="0" smtClean="0"/>
              <a:t>subgroups</a:t>
            </a:r>
          </a:p>
          <a:p>
            <a:r>
              <a:rPr lang="en-GB" sz="3200" b="1" dirty="0" smtClean="0">
                <a:solidFill>
                  <a:srgbClr val="FF0000"/>
                </a:solidFill>
              </a:rPr>
              <a:t>Is subgroup analysis proper?</a:t>
            </a:r>
          </a:p>
          <a:p>
            <a:pPr lvl="1"/>
            <a:r>
              <a:rPr lang="en-GB" sz="2800" b="1" dirty="0" smtClean="0">
                <a:solidFill>
                  <a:srgbClr val="FF0000"/>
                </a:solidFill>
              </a:rPr>
              <a:t>A priori?</a:t>
            </a:r>
          </a:p>
          <a:p>
            <a:pPr lvl="1"/>
            <a:r>
              <a:rPr lang="en-GB" sz="2800" b="1" dirty="0" smtClean="0">
                <a:solidFill>
                  <a:srgbClr val="FF0000"/>
                </a:solidFill>
              </a:rPr>
              <a:t>Overwhelming evidence of effect modification</a:t>
            </a:r>
          </a:p>
          <a:p>
            <a:pPr lvl="2"/>
            <a:r>
              <a:rPr lang="en-GB" sz="2700" b="1" dirty="0" smtClean="0">
                <a:solidFill>
                  <a:srgbClr val="FF0000"/>
                </a:solidFill>
              </a:rPr>
              <a:t>Test of interaction?</a:t>
            </a:r>
          </a:p>
          <a:p>
            <a:r>
              <a:rPr lang="en-GB" sz="3100" b="1" dirty="0" smtClean="0">
                <a:solidFill>
                  <a:srgbClr val="FF0000"/>
                </a:solidFill>
              </a:rPr>
              <a:t>Incorrect </a:t>
            </a:r>
            <a:r>
              <a:rPr lang="en-GB" sz="3100" b="1" dirty="0" err="1" smtClean="0">
                <a:solidFill>
                  <a:srgbClr val="FF0000"/>
                </a:solidFill>
              </a:rPr>
              <a:t>labeling</a:t>
            </a:r>
            <a:r>
              <a:rPr lang="en-GB" sz="3100" b="1" dirty="0" smtClean="0">
                <a:solidFill>
                  <a:srgbClr val="FF0000"/>
                </a:solidFill>
              </a:rPr>
              <a:t> in Figure 3 for agent</a:t>
            </a:r>
            <a:endParaRPr lang="en-GB" sz="3100" b="1" dirty="0" smtClean="0">
              <a:solidFill>
                <a:srgbClr val="FF0000"/>
              </a:solidFill>
            </a:endParaRPr>
          </a:p>
        </p:txBody>
      </p:sp>
    </p:spTree>
    <p:extLst>
      <p:ext uri="{BB962C8B-B14F-4D97-AF65-F5344CB8AC3E}">
        <p14:creationId xmlns:p14="http://schemas.microsoft.com/office/powerpoint/2010/main" val="31322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6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6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65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65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6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GB" sz="1400"/>
          </a:p>
          <a:p>
            <a:pPr eaLnBrk="1" hangingPunct="1"/>
            <a:fld id="{5B1F23A9-45AC-48C2-B9A1-17E6161CB221}" type="slidenum">
              <a:rPr lang="en-GB" sz="1400">
                <a:latin typeface="Tahoma" pitchFamily="34" charset="0"/>
              </a:rPr>
              <a:pPr eaLnBrk="1" hangingPunct="1"/>
              <a:t>47</a:t>
            </a:fld>
            <a:endParaRPr lang="en-GB" sz="1400">
              <a:latin typeface="Tahoma" pitchFamily="34" charset="0"/>
            </a:endParaRPr>
          </a:p>
        </p:txBody>
      </p:sp>
      <p:sp>
        <p:nvSpPr>
          <p:cNvPr id="5" name="Slide Number Placeholder 5"/>
          <p:cNvSpPr>
            <a:spLocks noGrp="1"/>
          </p:cNvSpPr>
          <p:nvPr>
            <p:ph type="sldNum" sz="quarter" idx="12"/>
          </p:nvPr>
        </p:nvSpPr>
        <p:spPr/>
        <p:txBody>
          <a:bodyPr/>
          <a:lstStyle/>
          <a:p>
            <a:pPr>
              <a:defRPr/>
            </a:pPr>
            <a:endParaRPr lang="en-GB"/>
          </a:p>
          <a:p>
            <a:pPr>
              <a:defRPr/>
            </a:pPr>
            <a:fld id="{7AD8CAAC-BFDD-4C9B-A13F-AAB7A3652627}" type="slidenum">
              <a:rPr lang="en-GB"/>
              <a:pPr>
                <a:defRPr/>
              </a:pPr>
              <a:t>47</a:t>
            </a:fld>
            <a:endParaRPr lang="en-GB"/>
          </a:p>
        </p:txBody>
      </p:sp>
      <p:sp>
        <p:nvSpPr>
          <p:cNvPr id="40964" name="Rectangle 2"/>
          <p:cNvSpPr>
            <a:spLocks noGrp="1" noChangeArrowheads="1"/>
          </p:cNvSpPr>
          <p:nvPr>
            <p:ph type="title"/>
          </p:nvPr>
        </p:nvSpPr>
        <p:spPr/>
        <p:txBody>
          <a:bodyPr/>
          <a:lstStyle/>
          <a:p>
            <a:pPr eaLnBrk="1" hangingPunct="1"/>
            <a:r>
              <a:rPr lang="en-GB" smtClean="0"/>
              <a:t>Other considerations </a:t>
            </a:r>
          </a:p>
        </p:txBody>
      </p:sp>
      <p:sp>
        <p:nvSpPr>
          <p:cNvPr id="40965" name="Rectangle 3"/>
          <p:cNvSpPr>
            <a:spLocks noGrp="1" noChangeArrowheads="1"/>
          </p:cNvSpPr>
          <p:nvPr>
            <p:ph type="body" idx="1"/>
          </p:nvPr>
        </p:nvSpPr>
        <p:spPr/>
        <p:txBody>
          <a:bodyPr/>
          <a:lstStyle/>
          <a:p>
            <a:pPr eaLnBrk="1" hangingPunct="1"/>
            <a:r>
              <a:rPr lang="en-GB" sz="2800" dirty="0" smtClean="0"/>
              <a:t>Blinding</a:t>
            </a:r>
          </a:p>
          <a:p>
            <a:pPr lvl="1"/>
            <a:r>
              <a:rPr lang="en-GB" sz="2500" dirty="0" smtClean="0"/>
              <a:t>Who?</a:t>
            </a:r>
          </a:p>
          <a:p>
            <a:pPr lvl="1"/>
            <a:r>
              <a:rPr lang="en-GB" sz="2500" dirty="0" smtClean="0"/>
              <a:t>Possible?</a:t>
            </a:r>
            <a:endParaRPr lang="en-GB" sz="2500" dirty="0" smtClean="0"/>
          </a:p>
        </p:txBody>
      </p:sp>
    </p:spTree>
    <p:extLst>
      <p:ext uri="{BB962C8B-B14F-4D97-AF65-F5344CB8AC3E}">
        <p14:creationId xmlns:p14="http://schemas.microsoft.com/office/powerpoint/2010/main" val="492804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pPr>
              <a:defRPr/>
            </a:pPr>
            <a:endParaRPr lang="en-GB" smtClean="0"/>
          </a:p>
          <a:p>
            <a:pPr>
              <a:defRPr/>
            </a:pPr>
            <a:fld id="{40BE43C0-9B6D-42C7-B0C7-C2671C0FE6BE}" type="slidenum">
              <a:rPr lang="en-GB" smtClean="0"/>
              <a:pPr>
                <a:defRPr/>
              </a:pPr>
              <a:t>48</a:t>
            </a:fld>
            <a:endParaRPr lang="en-GB"/>
          </a:p>
        </p:txBody>
      </p:sp>
    </p:spTree>
    <p:extLst>
      <p:ext uri="{BB962C8B-B14F-4D97-AF65-F5344CB8AC3E}">
        <p14:creationId xmlns:p14="http://schemas.microsoft.com/office/powerpoint/2010/main" val="1966678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63" name="Picture 3" descr="Rennie_Drummond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28588"/>
            <a:ext cx="3538538" cy="3752850"/>
          </a:xfrm>
          <a:prstGeom prst="rect">
            <a:avLst/>
          </a:prstGeom>
          <a:noFill/>
          <a:extLst>
            <a:ext uri="{909E8E84-426E-40DD-AFC4-6F175D3DCCD1}">
              <a14:hiddenFill xmlns:a14="http://schemas.microsoft.com/office/drawing/2010/main">
                <a:solidFill>
                  <a:srgbClr val="FFFFFF"/>
                </a:solidFill>
              </a14:hiddenFill>
            </a:ext>
          </a:extLst>
        </p:spPr>
      </p:pic>
      <p:sp>
        <p:nvSpPr>
          <p:cNvPr id="1064965" name="Text Box 5"/>
          <p:cNvSpPr txBox="1">
            <a:spLocks noChangeArrowheads="1"/>
          </p:cNvSpPr>
          <p:nvPr/>
        </p:nvSpPr>
        <p:spPr bwMode="white">
          <a:xfrm>
            <a:off x="3819525" y="112713"/>
            <a:ext cx="5176838" cy="4401205"/>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2800" b="1" dirty="0"/>
              <a:t>Drummond decided to ask the authors of </a:t>
            </a:r>
            <a:r>
              <a:rPr lang="en-US" sz="2800" b="1" dirty="0" smtClean="0"/>
              <a:t>an accepted  </a:t>
            </a:r>
            <a:r>
              <a:rPr lang="en-US" sz="2800" b="1" dirty="0"/>
              <a:t>manuscript on a </a:t>
            </a:r>
            <a:r>
              <a:rPr lang="en-US" sz="2800" b="1" dirty="0" smtClean="0"/>
              <a:t>RCT . . .</a:t>
            </a:r>
          </a:p>
          <a:p>
            <a:pPr algn="l"/>
            <a:endParaRPr lang="en-US" sz="2800" b="1" dirty="0" smtClean="0"/>
          </a:p>
          <a:p>
            <a:pPr algn="l"/>
            <a:r>
              <a:rPr lang="en-US" sz="2800" b="1" dirty="0" smtClean="0"/>
              <a:t>to rewrite and reconfigure according to </a:t>
            </a:r>
            <a:r>
              <a:rPr lang="en-US" sz="2800" b="1" dirty="0"/>
              <a:t>SORT</a:t>
            </a:r>
          </a:p>
          <a:p>
            <a:pPr algn="l">
              <a:buFontTx/>
              <a:buChar char="•"/>
            </a:pPr>
            <a:endParaRPr lang="en-US" sz="2800" b="1" dirty="0"/>
          </a:p>
          <a:p>
            <a:pPr algn="l"/>
            <a:r>
              <a:rPr lang="en-US" sz="2800" b="1" dirty="0"/>
              <a:t>David </a:t>
            </a:r>
            <a:r>
              <a:rPr lang="en-US" sz="2800" b="1" dirty="0" smtClean="0"/>
              <a:t>and </a:t>
            </a:r>
            <a:r>
              <a:rPr lang="en-US" sz="2800" b="1" dirty="0"/>
              <a:t>I were </a:t>
            </a:r>
            <a:r>
              <a:rPr lang="en-US" sz="2800" b="1" dirty="0" smtClean="0"/>
              <a:t>hesitant …</a:t>
            </a:r>
            <a:endParaRPr lang="en-US" sz="2800" b="1" dirty="0"/>
          </a:p>
          <a:p>
            <a:pPr lvl="1" algn="l"/>
            <a:r>
              <a:rPr lang="en-US" sz="2800" b="1" dirty="0"/>
              <a:t>Did not want to foment scientific enemies</a:t>
            </a:r>
          </a:p>
        </p:txBody>
      </p:sp>
      <p:sp>
        <p:nvSpPr>
          <p:cNvPr id="1064967" name="Text Box 7"/>
          <p:cNvSpPr txBox="1">
            <a:spLocks noChangeArrowheads="1"/>
          </p:cNvSpPr>
          <p:nvPr/>
        </p:nvSpPr>
        <p:spPr bwMode="white">
          <a:xfrm>
            <a:off x="223838" y="4725144"/>
            <a:ext cx="8137525" cy="954107"/>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r>
              <a:rPr lang="en-US" sz="2800" b="1" dirty="0"/>
              <a:t>Drummond </a:t>
            </a:r>
            <a:r>
              <a:rPr lang="en-US" sz="2800" b="1" dirty="0" smtClean="0"/>
              <a:t>said the </a:t>
            </a:r>
            <a:r>
              <a:rPr lang="en-US" sz="2800" b="1" dirty="0"/>
              <a:t>authors live in Texas and work in different fields . . . You’ll never see them . . .</a:t>
            </a:r>
          </a:p>
        </p:txBody>
      </p:sp>
    </p:spTree>
    <p:extLst>
      <p:ext uri="{BB962C8B-B14F-4D97-AF65-F5344CB8AC3E}">
        <p14:creationId xmlns:p14="http://schemas.microsoft.com/office/powerpoint/2010/main" val="14536837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rrowheads="1"/>
          </p:cNvSpPr>
          <p:nvPr>
            <p:ph type="title"/>
          </p:nvPr>
        </p:nvSpPr>
        <p:spPr>
          <a:xfrm>
            <a:off x="152400" y="0"/>
            <a:ext cx="8991600" cy="1203325"/>
          </a:xfrm>
        </p:spPr>
        <p:txBody>
          <a:bodyPr/>
          <a:lstStyle/>
          <a:p>
            <a:r>
              <a:rPr lang="en-US" sz="4000"/>
              <a:t>SORT</a:t>
            </a:r>
          </a:p>
        </p:txBody>
      </p:sp>
      <p:sp>
        <p:nvSpPr>
          <p:cNvPr id="1105923" name="Rectangle 3"/>
          <p:cNvSpPr>
            <a:spLocks noGrp="1" noChangeArrowheads="1"/>
          </p:cNvSpPr>
          <p:nvPr>
            <p:ph type="body" idx="1"/>
          </p:nvPr>
        </p:nvSpPr>
        <p:spPr>
          <a:xfrm>
            <a:off x="179512" y="1628800"/>
            <a:ext cx="8784975" cy="4680520"/>
          </a:xfrm>
        </p:spPr>
        <p:txBody>
          <a:bodyPr/>
          <a:lstStyle/>
          <a:p>
            <a:r>
              <a:rPr lang="en-CA" sz="3200" dirty="0"/>
              <a:t>Experiment published</a:t>
            </a:r>
          </a:p>
          <a:p>
            <a:pPr lvl="1"/>
            <a:r>
              <a:rPr lang="en-US" dirty="0"/>
              <a:t>Williams JW, </a:t>
            </a:r>
            <a:r>
              <a:rPr lang="en-US" dirty="0" err="1"/>
              <a:t>Holleman</a:t>
            </a:r>
            <a:r>
              <a:rPr lang="en-US" dirty="0"/>
              <a:t> DR, </a:t>
            </a:r>
            <a:r>
              <a:rPr lang="en-US" dirty="0" err="1"/>
              <a:t>Samsa</a:t>
            </a:r>
            <a:r>
              <a:rPr lang="en-US" dirty="0"/>
              <a:t> GP, </a:t>
            </a:r>
            <a:r>
              <a:rPr lang="en-US" dirty="0" err="1"/>
              <a:t>Simel</a:t>
            </a:r>
            <a:r>
              <a:rPr lang="en-US" dirty="0"/>
              <a:t> DL. Randomized controlled trial of three versus ten days of trimethoprim/</a:t>
            </a:r>
            <a:r>
              <a:rPr lang="en-US" dirty="0" err="1"/>
              <a:t>sulamethoxazole</a:t>
            </a:r>
            <a:r>
              <a:rPr lang="en-US" dirty="0"/>
              <a:t> for acute maxillary sinusitis. JAMA 1995</a:t>
            </a:r>
            <a:r>
              <a:rPr lang="en-CA" dirty="0"/>
              <a:t>;</a:t>
            </a:r>
            <a:r>
              <a:rPr lang="en-US" dirty="0"/>
              <a:t>273:1015-21 </a:t>
            </a:r>
          </a:p>
          <a:p>
            <a:r>
              <a:rPr lang="en-US" sz="3200" dirty="0" smtClean="0"/>
              <a:t>Authors </a:t>
            </a:r>
            <a:r>
              <a:rPr lang="en-US" sz="3200" dirty="0"/>
              <a:t>found the structure difficult</a:t>
            </a:r>
          </a:p>
          <a:p>
            <a:r>
              <a:rPr lang="en-US" sz="3200" dirty="0"/>
              <a:t>Drummond was right about everything but . . . </a:t>
            </a:r>
          </a:p>
          <a:p>
            <a:r>
              <a:rPr lang="en-US" sz="3200" dirty="0"/>
              <a:t>I moved</a:t>
            </a:r>
          </a:p>
          <a:p>
            <a:r>
              <a:rPr lang="en-US" sz="3200" dirty="0"/>
              <a:t>John Williams moved</a:t>
            </a:r>
          </a:p>
          <a:p>
            <a:endParaRPr lang="en-US" b="0" dirty="0">
              <a:cs typeface="Tahoma" pitchFamily="34" charset="0"/>
            </a:endParaRPr>
          </a:p>
        </p:txBody>
      </p:sp>
      <p:sp>
        <p:nvSpPr>
          <p:cNvPr id="1105924" name="Rectangle 4"/>
          <p:cNvSpPr>
            <a:spLocks noChangeArrowheads="1"/>
          </p:cNvSpPr>
          <p:nvPr/>
        </p:nvSpPr>
        <p:spPr bwMode="auto">
          <a:xfrm>
            <a:off x="990600" y="457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81784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rrowheads="1"/>
          </p:cNvSpPr>
          <p:nvPr>
            <p:ph type="title"/>
          </p:nvPr>
        </p:nvSpPr>
        <p:spPr>
          <a:xfrm>
            <a:off x="152400" y="0"/>
            <a:ext cx="8763000" cy="1144588"/>
          </a:xfrm>
        </p:spPr>
        <p:txBody>
          <a:bodyPr/>
          <a:lstStyle/>
          <a:p>
            <a:r>
              <a:rPr lang="en-CA" sz="4000">
                <a:latin typeface="Arial" pitchFamily="34" charset="0"/>
              </a:rPr>
              <a:t>History of CONSORT (</a:t>
            </a:r>
            <a:r>
              <a:rPr lang="en-CA" sz="4000" i="1">
                <a:latin typeface="Arial" pitchFamily="34" charset="0"/>
              </a:rPr>
              <a:t>Con</a:t>
            </a:r>
            <a:r>
              <a:rPr lang="en-CA" sz="4000">
                <a:latin typeface="Arial" pitchFamily="34" charset="0"/>
              </a:rPr>
              <a:t>solidated </a:t>
            </a:r>
            <a:r>
              <a:rPr lang="en-CA" sz="4000" i="1">
                <a:latin typeface="Arial" pitchFamily="34" charset="0"/>
              </a:rPr>
              <a:t>S</a:t>
            </a:r>
            <a:r>
              <a:rPr lang="en-CA" sz="4000">
                <a:latin typeface="Arial" pitchFamily="34" charset="0"/>
              </a:rPr>
              <a:t>tandards </a:t>
            </a:r>
            <a:r>
              <a:rPr lang="en-CA" sz="4000" i="1">
                <a:latin typeface="Arial" pitchFamily="34" charset="0"/>
              </a:rPr>
              <a:t>o</a:t>
            </a:r>
            <a:r>
              <a:rPr lang="en-CA" sz="4000">
                <a:latin typeface="Arial" pitchFamily="34" charset="0"/>
              </a:rPr>
              <a:t>f </a:t>
            </a:r>
            <a:r>
              <a:rPr lang="en-CA" sz="4000" i="1">
                <a:latin typeface="Arial" pitchFamily="34" charset="0"/>
              </a:rPr>
              <a:t>R</a:t>
            </a:r>
            <a:r>
              <a:rPr lang="en-CA" sz="4000">
                <a:latin typeface="Arial" pitchFamily="34" charset="0"/>
              </a:rPr>
              <a:t>eporting </a:t>
            </a:r>
            <a:r>
              <a:rPr lang="en-CA" sz="4000" i="1">
                <a:latin typeface="Arial" pitchFamily="34" charset="0"/>
              </a:rPr>
              <a:t>T</a:t>
            </a:r>
            <a:r>
              <a:rPr lang="en-CA" sz="4000">
                <a:latin typeface="Arial" pitchFamily="34" charset="0"/>
              </a:rPr>
              <a:t>rials)	</a:t>
            </a:r>
            <a:endParaRPr lang="en-US" sz="4000">
              <a:latin typeface="Arial" pitchFamily="34" charset="0"/>
            </a:endParaRPr>
          </a:p>
        </p:txBody>
      </p:sp>
      <p:sp>
        <p:nvSpPr>
          <p:cNvPr id="807939" name="Rectangle 3"/>
          <p:cNvSpPr>
            <a:spLocks noGrp="1" noChangeArrowheads="1"/>
          </p:cNvSpPr>
          <p:nvPr>
            <p:ph type="body" idx="1"/>
          </p:nvPr>
        </p:nvSpPr>
        <p:spPr>
          <a:xfrm>
            <a:off x="228600" y="1772816"/>
            <a:ext cx="8763000" cy="4932784"/>
          </a:xfrm>
        </p:spPr>
        <p:txBody>
          <a:bodyPr/>
          <a:lstStyle/>
          <a:p>
            <a:r>
              <a:rPr lang="en-CA" sz="3200" dirty="0" smtClean="0">
                <a:latin typeface="Arial" pitchFamily="34" charset="0"/>
              </a:rPr>
              <a:t>Based essentially on SORT </a:t>
            </a:r>
            <a:r>
              <a:rPr lang="en-CA" sz="3200" dirty="0">
                <a:latin typeface="Arial" pitchFamily="34" charset="0"/>
              </a:rPr>
              <a:t>(JAMA 1994)</a:t>
            </a:r>
          </a:p>
          <a:p>
            <a:r>
              <a:rPr lang="en-CA" sz="3200" dirty="0">
                <a:latin typeface="Arial" pitchFamily="34" charset="0"/>
              </a:rPr>
              <a:t>JAMA editorial w/ SORT (</a:t>
            </a:r>
            <a:r>
              <a:rPr lang="en-CA" sz="3200" dirty="0" err="1">
                <a:latin typeface="Arial" pitchFamily="34" charset="0"/>
              </a:rPr>
              <a:t>Rennie</a:t>
            </a:r>
            <a:r>
              <a:rPr lang="en-CA" sz="3200" dirty="0">
                <a:latin typeface="Arial" pitchFamily="34" charset="0"/>
              </a:rPr>
              <a:t>)</a:t>
            </a:r>
          </a:p>
          <a:p>
            <a:r>
              <a:rPr lang="en-US" sz="3200" dirty="0">
                <a:latin typeface="Arial" pitchFamily="34" charset="0"/>
              </a:rPr>
              <a:t>Working Group on Recommendations for Reporting Clinical Trials in the Biomedical Literature (</a:t>
            </a:r>
            <a:r>
              <a:rPr lang="en-US" sz="3200" dirty="0" err="1">
                <a:latin typeface="Arial" pitchFamily="34" charset="0"/>
              </a:rPr>
              <a:t>Asilomar</a:t>
            </a:r>
            <a:r>
              <a:rPr lang="en-US" sz="3200" dirty="0">
                <a:latin typeface="Arial" pitchFamily="34" charset="0"/>
              </a:rPr>
              <a:t> Group)</a:t>
            </a:r>
            <a:endParaRPr lang="en-CA" sz="3200" dirty="0">
              <a:latin typeface="Arial" pitchFamily="34" charset="0"/>
            </a:endParaRPr>
          </a:p>
          <a:p>
            <a:pPr lvl="1"/>
            <a:r>
              <a:rPr lang="en-CA" sz="2400" dirty="0">
                <a:latin typeface="Arial" pitchFamily="34" charset="0"/>
              </a:rPr>
              <a:t>Chicago O</a:t>
            </a:r>
            <a:r>
              <a:rPr lang="en-US" sz="2400" dirty="0">
                <a:latin typeface="Arial" pitchFamily="34" charset="0"/>
              </a:rPr>
              <a:t>’</a:t>
            </a:r>
            <a:r>
              <a:rPr lang="en-CA" sz="2400" dirty="0">
                <a:latin typeface="Arial" pitchFamily="34" charset="0"/>
              </a:rPr>
              <a:t>Hare Hilton, 1995</a:t>
            </a:r>
          </a:p>
          <a:p>
            <a:r>
              <a:rPr lang="en-CA" sz="3200" dirty="0">
                <a:latin typeface="Arial" pitchFamily="34" charset="0"/>
              </a:rPr>
              <a:t>Absorbed </a:t>
            </a:r>
            <a:r>
              <a:rPr lang="en-CA" sz="3200" dirty="0" err="1">
                <a:latin typeface="Arial" pitchFamily="34" charset="0"/>
              </a:rPr>
              <a:t>Asilomar</a:t>
            </a:r>
            <a:r>
              <a:rPr lang="en-CA" sz="3200" dirty="0">
                <a:latin typeface="Arial" pitchFamily="34" charset="0"/>
              </a:rPr>
              <a:t> </a:t>
            </a:r>
            <a:r>
              <a:rPr lang="en-CA" sz="3200" dirty="0" smtClean="0">
                <a:latin typeface="Arial" pitchFamily="34" charset="0"/>
              </a:rPr>
              <a:t>Group</a:t>
            </a:r>
          </a:p>
          <a:p>
            <a:r>
              <a:rPr lang="en-CA" sz="3200" dirty="0" smtClean="0">
                <a:latin typeface="Arial" pitchFamily="34" charset="0"/>
              </a:rPr>
              <a:t>Richard Horton . . . CONSORT </a:t>
            </a:r>
            <a:endParaRPr lang="en-CA" sz="3200" dirty="0">
              <a:latin typeface="Arial" pitchFamily="34" charset="0"/>
            </a:endParaRPr>
          </a:p>
          <a:p>
            <a:r>
              <a:rPr lang="en-CA" dirty="0">
                <a:solidFill>
                  <a:srgbClr val="FFFFFF"/>
                </a:solidFill>
                <a:effectLst/>
                <a:latin typeface="Arial" pitchFamily="34" charset="0"/>
              </a:rPr>
              <a:t>CONSORT published in JAMA in 1996</a:t>
            </a:r>
            <a:endParaRPr lang="en-US" sz="2800" dirty="0">
              <a:solidFill>
                <a:srgbClr val="FFFFFF"/>
              </a:solidFill>
              <a:effectLst/>
              <a:latin typeface="Arial" pitchFamily="34" charset="0"/>
            </a:endParaRPr>
          </a:p>
          <a:p>
            <a:pPr marL="457200" lvl="1" indent="0">
              <a:buNone/>
            </a:pPr>
            <a:endParaRPr lang="en-US" dirty="0">
              <a:latin typeface="Arial" pitchFamily="34" charset="0"/>
              <a:cs typeface="Tahoma" pitchFamily="34" charset="0"/>
            </a:endParaRPr>
          </a:p>
        </p:txBody>
      </p:sp>
      <p:sp>
        <p:nvSpPr>
          <p:cNvPr id="807940" name="Rectangle 4"/>
          <p:cNvSpPr>
            <a:spLocks noChangeArrowheads="1"/>
          </p:cNvSpPr>
          <p:nvPr/>
        </p:nvSpPr>
        <p:spPr bwMode="auto">
          <a:xfrm>
            <a:off x="990600" y="457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1480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mtClean="0"/>
              <a:t>CONSORT 1996</a:t>
            </a:r>
          </a:p>
        </p:txBody>
      </p:sp>
      <p:sp>
        <p:nvSpPr>
          <p:cNvPr id="4" name="Slide Number Placeholder 3"/>
          <p:cNvSpPr>
            <a:spLocks noGrp="1"/>
          </p:cNvSpPr>
          <p:nvPr>
            <p:ph type="sldNum" sz="quarter" idx="12"/>
          </p:nvPr>
        </p:nvSpPr>
        <p:spPr/>
        <p:txBody>
          <a:bodyPr/>
          <a:lstStyle/>
          <a:p>
            <a:pPr>
              <a:defRPr/>
            </a:pPr>
            <a:endParaRPr lang="en-GB" smtClean="0"/>
          </a:p>
          <a:p>
            <a:pPr>
              <a:defRPr/>
            </a:pPr>
            <a:fld id="{55C7F7B1-9B33-4944-9D6A-F78DEFF48A1E}" type="slidenum">
              <a:rPr lang="en-GB" smtClean="0"/>
              <a:pPr>
                <a:defRPr/>
              </a:pPr>
              <a:t>8</a:t>
            </a:fld>
            <a:endParaRPr lang="en-GB"/>
          </a:p>
        </p:txBody>
      </p:sp>
      <p:sp>
        <p:nvSpPr>
          <p:cNvPr id="2" name="Content Placeholder 1"/>
          <p:cNvSpPr>
            <a:spLocks noGrp="1"/>
          </p:cNvSpPr>
          <p:nvPr>
            <p:ph idx="1"/>
          </p:nvPr>
        </p:nvSpPr>
        <p:spPr/>
        <p:txBody>
          <a:bodyPr/>
          <a:lstStyle/>
          <a:p>
            <a:endParaRPr lang="en-GB" dirty="0"/>
          </a:p>
        </p:txBody>
      </p:sp>
      <p:grpSp>
        <p:nvGrpSpPr>
          <p:cNvPr id="3" name="Group 2"/>
          <p:cNvGrpSpPr/>
          <p:nvPr/>
        </p:nvGrpSpPr>
        <p:grpSpPr>
          <a:xfrm>
            <a:off x="1" y="1340768"/>
            <a:ext cx="9144000" cy="3456384"/>
            <a:chOff x="1" y="1196752"/>
            <a:chExt cx="9144000" cy="345638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9144000" cy="335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10236"/>
              <a:ext cx="35242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0" y="303213"/>
            <a:ext cx="9144000" cy="1144587"/>
          </a:xfrm>
        </p:spPr>
        <p:txBody>
          <a:bodyPr/>
          <a:lstStyle/>
          <a:p>
            <a:r>
              <a:rPr lang="en-GB" sz="4000" b="1">
                <a:latin typeface="Arial" pitchFamily="34" charset="0"/>
              </a:rPr>
              <a:t>Goals of CONSORT</a:t>
            </a:r>
            <a:br>
              <a:rPr lang="en-GB" sz="4000" b="1">
                <a:latin typeface="Arial" pitchFamily="34" charset="0"/>
              </a:rPr>
            </a:br>
            <a:r>
              <a:rPr lang="en-US" sz="3200">
                <a:latin typeface="Arial" pitchFamily="34" charset="0"/>
              </a:rPr>
              <a:t>(Consolidated Standards of Reporting Trials)</a:t>
            </a:r>
            <a:r>
              <a:rPr lang="en-US" sz="4000">
                <a:latin typeface="Arial" pitchFamily="34" charset="0"/>
              </a:rPr>
              <a:t> </a:t>
            </a:r>
          </a:p>
        </p:txBody>
      </p:sp>
      <p:sp>
        <p:nvSpPr>
          <p:cNvPr id="1097731" name="Rectangle 3"/>
          <p:cNvSpPr>
            <a:spLocks noGrp="1" noChangeArrowheads="1"/>
          </p:cNvSpPr>
          <p:nvPr>
            <p:ph type="body" idx="1"/>
          </p:nvPr>
        </p:nvSpPr>
        <p:spPr>
          <a:xfrm>
            <a:off x="304800" y="1689100"/>
            <a:ext cx="8655050" cy="5016500"/>
          </a:xfrm>
        </p:spPr>
        <p:txBody>
          <a:bodyPr/>
          <a:lstStyle/>
          <a:p>
            <a:pPr>
              <a:buFontTx/>
              <a:buNone/>
            </a:pPr>
            <a:r>
              <a:rPr lang="en-US" sz="3200" dirty="0">
                <a:solidFill>
                  <a:schemeClr val="accent6">
                    <a:lumMod val="50000"/>
                  </a:schemeClr>
                </a:solidFill>
                <a:latin typeface="Arial" pitchFamily="34" charset="0"/>
              </a:rPr>
              <a:t>Main objective</a:t>
            </a:r>
          </a:p>
          <a:p>
            <a:r>
              <a:rPr lang="en-US" sz="2800" dirty="0">
                <a:solidFill>
                  <a:schemeClr val="accent6">
                    <a:lumMod val="50000"/>
                  </a:schemeClr>
                </a:solidFill>
                <a:latin typeface="Arial" pitchFamily="34" charset="0"/>
              </a:rPr>
              <a:t>To improve the reporting of RCTs</a:t>
            </a:r>
          </a:p>
          <a:p>
            <a:pPr lvl="1"/>
            <a:r>
              <a:rPr lang="en-US" sz="2800" dirty="0">
                <a:solidFill>
                  <a:schemeClr val="accent6">
                    <a:lumMod val="50000"/>
                  </a:schemeClr>
                </a:solidFill>
                <a:latin typeface="Arial" pitchFamily="34" charset="0"/>
              </a:rPr>
              <a:t>Facilitates critical appraisal and interpretation </a:t>
            </a:r>
          </a:p>
          <a:p>
            <a:pPr>
              <a:buFontTx/>
              <a:buNone/>
            </a:pPr>
            <a:r>
              <a:rPr lang="en-US" sz="3200" dirty="0">
                <a:solidFill>
                  <a:schemeClr val="accent6">
                    <a:lumMod val="50000"/>
                  </a:schemeClr>
                </a:solidFill>
                <a:latin typeface="Arial" pitchFamily="34" charset="0"/>
              </a:rPr>
              <a:t>Secondary objective</a:t>
            </a:r>
          </a:p>
          <a:p>
            <a:r>
              <a:rPr lang="en-US" sz="2800" dirty="0">
                <a:solidFill>
                  <a:schemeClr val="accent6">
                    <a:lumMod val="50000"/>
                  </a:schemeClr>
                </a:solidFill>
                <a:latin typeface="Arial" pitchFamily="34" charset="0"/>
              </a:rPr>
              <a:t>To encourage the conduct of high-quality, unbiased </a:t>
            </a:r>
            <a:r>
              <a:rPr lang="en-US" sz="2800" dirty="0" smtClean="0">
                <a:solidFill>
                  <a:schemeClr val="accent6">
                    <a:lumMod val="50000"/>
                  </a:schemeClr>
                </a:solidFill>
                <a:latin typeface="Arial" pitchFamily="34" charset="0"/>
              </a:rPr>
              <a:t>RCTs</a:t>
            </a:r>
          </a:p>
          <a:p>
            <a:pPr lvl="1"/>
            <a:r>
              <a:rPr lang="en-US" sz="2500" dirty="0" smtClean="0">
                <a:solidFill>
                  <a:schemeClr val="accent6">
                    <a:lumMod val="50000"/>
                  </a:schemeClr>
                </a:solidFill>
                <a:latin typeface="Arial" pitchFamily="34" charset="0"/>
              </a:rPr>
              <a:t>Transparent reporting reveals deficiencies in research if they exist</a:t>
            </a:r>
          </a:p>
          <a:p>
            <a:pPr lvl="1"/>
            <a:r>
              <a:rPr lang="en-US" sz="2500" dirty="0" smtClean="0">
                <a:solidFill>
                  <a:schemeClr val="accent6">
                    <a:lumMod val="50000"/>
                  </a:schemeClr>
                </a:solidFill>
                <a:latin typeface="Arial" pitchFamily="34" charset="0"/>
              </a:rPr>
              <a:t>Indirectly improves design and conduct</a:t>
            </a:r>
            <a:endParaRPr lang="en-GB" sz="2500" dirty="0">
              <a:solidFill>
                <a:schemeClr val="accent6">
                  <a:lumMod val="50000"/>
                </a:schemeClr>
              </a:solidFill>
              <a:latin typeface="Arial" pitchFamily="34" charset="0"/>
            </a:endParaRPr>
          </a:p>
        </p:txBody>
      </p:sp>
    </p:spTree>
    <p:extLst>
      <p:ext uri="{BB962C8B-B14F-4D97-AF65-F5344CB8AC3E}">
        <p14:creationId xmlns:p14="http://schemas.microsoft.com/office/powerpoint/2010/main" val="239474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SM Feb05">
  <a:themeElements>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M Feb0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M Feb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M Feb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M Feb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M Feb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M Feb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M Feb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M Feb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EQUATOR Oxford why high quality reporting Oct10</Template>
  <TotalTime>15668</TotalTime>
  <Pages>15</Pages>
  <Words>1897</Words>
  <Application>Microsoft Office PowerPoint</Application>
  <PresentationFormat>On-screen Show (4:3)</PresentationFormat>
  <Paragraphs>475</Paragraphs>
  <Slides>48</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CSM Feb05</vt:lpstr>
      <vt:lpstr>Document</vt:lpstr>
      <vt:lpstr>Key reporting guidelines in detail and practical exercises: CONSORT Statement 2010</vt:lpstr>
      <vt:lpstr>History of CONSORT (Consolidated Standards of Reporting Trials) </vt:lpstr>
      <vt:lpstr>History of CONSORT (Consolidated Standards of Reporting Trials) </vt:lpstr>
      <vt:lpstr>SORT</vt:lpstr>
      <vt:lpstr>PowerPoint Presentation</vt:lpstr>
      <vt:lpstr>SORT</vt:lpstr>
      <vt:lpstr>History of CONSORT (Consolidated Standards of Reporting Trials) </vt:lpstr>
      <vt:lpstr>CONSORT 1996</vt:lpstr>
      <vt:lpstr>Goals of CONSORT (Consolidated Standards of Reporting Trials) </vt:lpstr>
      <vt:lpstr>CONSORT 2001</vt:lpstr>
      <vt:lpstr>2001 Revision of CONSORT</vt:lpstr>
      <vt:lpstr>Moher, Schulz, and Altman</vt:lpstr>
      <vt:lpstr>Rationale for checklist items</vt:lpstr>
      <vt:lpstr>The “explanation and elaboration” manuscript</vt:lpstr>
      <vt:lpstr>2010 Revision of CONSORT</vt:lpstr>
      <vt:lpstr>CONSORT checklist 2010 (25 items) </vt:lpstr>
      <vt:lpstr>PowerPoint Presentation</vt:lpstr>
      <vt:lpstr>Major changes in 2010</vt:lpstr>
      <vt:lpstr>PowerPoint Presentation</vt:lpstr>
      <vt:lpstr>Blinding in CONSORT 2010</vt:lpstr>
      <vt:lpstr>What do we need to know about treatment allocation?</vt:lpstr>
      <vt:lpstr>Description of randomization in RCTs </vt:lpstr>
      <vt:lpstr>Good (clear) reporting</vt:lpstr>
      <vt:lpstr>Clear reporting but poor methodology </vt:lpstr>
      <vt:lpstr>Effectiveness of antibiotic prophylaxis in preventing bacteriuria after multichannel urodynamic investigations: A blind, randomized study in 124 female patients</vt:lpstr>
      <vt:lpstr>PowerPoint Presentation</vt:lpstr>
      <vt:lpstr>PowerPoint Presentation</vt:lpstr>
      <vt:lpstr>www.consort-statement.org  </vt:lpstr>
      <vt:lpstr>CONSORT extensions</vt:lpstr>
      <vt:lpstr>PowerPoint Presentation</vt:lpstr>
      <vt:lpstr>PowerPoint Presentation</vt:lpstr>
      <vt:lpstr>For each item …</vt:lpstr>
      <vt:lpstr>Interventions: Item 5</vt:lpstr>
      <vt:lpstr>Interventions</vt:lpstr>
      <vt:lpstr>Replicate Honey Intervention? </vt:lpstr>
      <vt:lpstr>How administered</vt:lpstr>
      <vt:lpstr>Sample Size: Item 7</vt:lpstr>
      <vt:lpstr>Ingle et al</vt:lpstr>
      <vt:lpstr>Randomization: Items 8 and 9</vt:lpstr>
      <vt:lpstr>Ingle et al</vt:lpstr>
      <vt:lpstr>Participant Flow: Item 13</vt:lpstr>
      <vt:lpstr>Ingle et al</vt:lpstr>
      <vt:lpstr>Ingle et al</vt:lpstr>
      <vt:lpstr>Outcomes and estimation: Item 17</vt:lpstr>
      <vt:lpstr>Item 17: Ingle et al</vt:lpstr>
      <vt:lpstr>Item 17: Ingle et al</vt:lpstr>
      <vt:lpstr>Other considerations </vt:lpstr>
      <vt:lpstr>END</vt:lpstr>
    </vt:vector>
  </TitlesOfParts>
  <Company>Cancer Research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file has the right logos!!</dc:title>
  <dc:creator>altman</dc:creator>
  <cp:lastModifiedBy>Kenneth Schulz</cp:lastModifiedBy>
  <cp:revision>129</cp:revision>
  <cp:lastPrinted>2001-02-25T16:36:36Z</cp:lastPrinted>
  <dcterms:created xsi:type="dcterms:W3CDTF">2008-03-10T21:45:17Z</dcterms:created>
  <dcterms:modified xsi:type="dcterms:W3CDTF">2012-10-10T09:11:37Z</dcterms:modified>
</cp:coreProperties>
</file>