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0" r:id="rId1"/>
  </p:sldMasterIdLst>
  <p:notesMasterIdLst>
    <p:notesMasterId r:id="rId39"/>
  </p:notesMasterIdLst>
  <p:handoutMasterIdLst>
    <p:handoutMasterId r:id="rId40"/>
  </p:handoutMasterIdLst>
  <p:sldIdLst>
    <p:sldId id="292" r:id="rId2"/>
    <p:sldId id="702" r:id="rId3"/>
    <p:sldId id="621" r:id="rId4"/>
    <p:sldId id="622" r:id="rId5"/>
    <p:sldId id="553" r:id="rId6"/>
    <p:sldId id="633" r:id="rId7"/>
    <p:sldId id="634" r:id="rId8"/>
    <p:sldId id="661" r:id="rId9"/>
    <p:sldId id="584" r:id="rId10"/>
    <p:sldId id="671" r:id="rId11"/>
    <p:sldId id="672" r:id="rId12"/>
    <p:sldId id="660" r:id="rId13"/>
    <p:sldId id="585" r:id="rId14"/>
    <p:sldId id="586" r:id="rId15"/>
    <p:sldId id="695" r:id="rId16"/>
    <p:sldId id="696" r:id="rId17"/>
    <p:sldId id="588" r:id="rId18"/>
    <p:sldId id="651" r:id="rId19"/>
    <p:sldId id="689" r:id="rId20"/>
    <p:sldId id="690" r:id="rId21"/>
    <p:sldId id="691" r:id="rId22"/>
    <p:sldId id="692" r:id="rId23"/>
    <p:sldId id="693" r:id="rId24"/>
    <p:sldId id="708" r:id="rId25"/>
    <p:sldId id="709" r:id="rId26"/>
    <p:sldId id="705" r:id="rId27"/>
    <p:sldId id="707" r:id="rId28"/>
    <p:sldId id="706" r:id="rId29"/>
    <p:sldId id="710" r:id="rId30"/>
    <p:sldId id="711" r:id="rId31"/>
    <p:sldId id="712" r:id="rId32"/>
    <p:sldId id="713" r:id="rId33"/>
    <p:sldId id="704" r:id="rId34"/>
    <p:sldId id="558" r:id="rId35"/>
    <p:sldId id="609" r:id="rId36"/>
    <p:sldId id="666" r:id="rId37"/>
    <p:sldId id="703" r:id="rId3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7C80"/>
    <a:srgbClr val="FF6699"/>
    <a:srgbClr val="000000"/>
    <a:srgbClr val="CCFFFF"/>
    <a:srgbClr val="FFCC66"/>
    <a:srgbClr val="00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4580" autoAdjust="0"/>
    <p:restoredTop sz="86410" autoAdjust="0"/>
  </p:normalViewPr>
  <p:slideViewPr>
    <p:cSldViewPr>
      <p:cViewPr varScale="1">
        <p:scale>
          <a:sx n="69" d="100"/>
          <a:sy n="69" d="100"/>
        </p:scale>
        <p:origin x="-930" y="-102"/>
      </p:cViewPr>
      <p:guideLst>
        <p:guide orient="horz" pos="2160"/>
        <p:guide pos="2880"/>
      </p:guideLst>
    </p:cSldViewPr>
  </p:slideViewPr>
  <p:outlineViewPr>
    <p:cViewPr>
      <p:scale>
        <a:sx n="33" d="100"/>
        <a:sy n="33" d="100"/>
      </p:scale>
      <p:origin x="0" y="13656"/>
    </p:cViewPr>
  </p:outlineViewPr>
  <p:notesTextViewPr>
    <p:cViewPr>
      <p:scale>
        <a:sx n="100" d="100"/>
        <a:sy n="100" d="100"/>
      </p:scale>
      <p:origin x="0" y="0"/>
    </p:cViewPr>
  </p:notesTextViewPr>
  <p:sorterViewPr>
    <p:cViewPr>
      <p:scale>
        <a:sx n="100" d="100"/>
        <a:sy n="100" d="100"/>
      </p:scale>
      <p:origin x="0" y="781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44813"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defTabSz="771525" eaLnBrk="0" hangingPunct="0">
              <a:defRPr sz="1000" i="1"/>
            </a:lvl1pPr>
          </a:lstStyle>
          <a:p>
            <a:pPr>
              <a:defRPr/>
            </a:pPr>
            <a:endParaRPr lang="en-GB"/>
          </a:p>
        </p:txBody>
      </p:sp>
      <p:sp>
        <p:nvSpPr>
          <p:cNvPr id="3075" name="Rectangle 3"/>
          <p:cNvSpPr>
            <a:spLocks noGrp="1" noChangeArrowheads="1"/>
          </p:cNvSpPr>
          <p:nvPr>
            <p:ph type="dt" sz="quarter" idx="1"/>
          </p:nvPr>
        </p:nvSpPr>
        <p:spPr bwMode="auto">
          <a:xfrm>
            <a:off x="3852863" y="11113"/>
            <a:ext cx="2944812"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algn="r" defTabSz="771525" eaLnBrk="0" hangingPunct="0">
              <a:defRPr sz="1000" i="1"/>
            </a:lvl1pPr>
          </a:lstStyle>
          <a:p>
            <a:pPr>
              <a:defRPr/>
            </a:pPr>
            <a:endParaRPr lang="en-GB"/>
          </a:p>
        </p:txBody>
      </p:sp>
      <p:sp>
        <p:nvSpPr>
          <p:cNvPr id="3076" name="Rectangle 4"/>
          <p:cNvSpPr>
            <a:spLocks noGrp="1" noChangeArrowheads="1"/>
          </p:cNvSpPr>
          <p:nvPr>
            <p:ph type="ftr" sz="quarter" idx="2"/>
          </p:nvPr>
        </p:nvSpPr>
        <p:spPr bwMode="auto">
          <a:xfrm>
            <a:off x="0" y="9451975"/>
            <a:ext cx="2944813"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defTabSz="771525" eaLnBrk="0" hangingPunct="0">
              <a:defRPr sz="1000" i="1"/>
            </a:lvl1pPr>
          </a:lstStyle>
          <a:p>
            <a:pPr>
              <a:defRPr/>
            </a:pPr>
            <a:endParaRPr lang="en-GB"/>
          </a:p>
        </p:txBody>
      </p:sp>
      <p:sp>
        <p:nvSpPr>
          <p:cNvPr id="3078" name="Rectangle 6"/>
          <p:cNvSpPr>
            <a:spLocks noChangeArrowheads="1"/>
          </p:cNvSpPr>
          <p:nvPr/>
        </p:nvSpPr>
        <p:spPr bwMode="auto">
          <a:xfrm>
            <a:off x="466725" y="9502775"/>
            <a:ext cx="2424113" cy="244475"/>
          </a:xfrm>
          <a:prstGeom prst="rect">
            <a:avLst/>
          </a:prstGeom>
          <a:noFill/>
          <a:ln w="9525">
            <a:noFill/>
            <a:miter lim="800000"/>
            <a:headEnd/>
            <a:tailEnd/>
          </a:ln>
          <a:effectLst/>
        </p:spPr>
        <p:txBody>
          <a:bodyPr lIns="93143" tIns="46572" rIns="93143" bIns="46572">
            <a:spAutoFit/>
          </a:bodyPr>
          <a:lstStyle/>
          <a:p>
            <a:pPr defTabSz="771525" eaLnBrk="0" hangingPunct="0">
              <a:spcBef>
                <a:spcPct val="50000"/>
              </a:spcBef>
              <a:defRPr/>
            </a:pPr>
            <a:r>
              <a:rPr lang="en-GB" sz="1000">
                <a:latin typeface="Verdana" pitchFamily="34" charset="0"/>
              </a:rPr>
              <a:t>Doug Altman</a:t>
            </a:r>
          </a:p>
        </p:txBody>
      </p:sp>
      <p:sp>
        <p:nvSpPr>
          <p:cNvPr id="3082" name="Rectangle 10"/>
          <p:cNvSpPr>
            <a:spLocks noGrp="1" noChangeArrowheads="1"/>
          </p:cNvSpPr>
          <p:nvPr>
            <p:ph type="sldNum" sz="quarter" idx="3"/>
          </p:nvPr>
        </p:nvSpPr>
        <p:spPr bwMode="auto">
          <a:xfrm>
            <a:off x="3852863" y="9451975"/>
            <a:ext cx="2944812" cy="301625"/>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algn="ctr" defTabSz="771525" eaLnBrk="0" hangingPunct="0">
              <a:spcBef>
                <a:spcPct val="50000"/>
              </a:spcBef>
              <a:defRPr sz="1200"/>
            </a:lvl1pPr>
          </a:lstStyle>
          <a:p>
            <a:pPr>
              <a:defRPr/>
            </a:pPr>
            <a:r>
              <a:rPr lang="en-GB"/>
              <a:t>                                                 </a:t>
            </a:r>
            <a:fld id="{1F77CA1F-A11C-4F78-B7E7-40E0C1E890A4}" type="slidenum">
              <a:rPr lang="en-GB"/>
              <a:pPr>
                <a:defRPr/>
              </a:pPr>
              <a:t>‹#›</a:t>
            </a:fld>
            <a:endParaRPr lang="en-GB"/>
          </a:p>
        </p:txBody>
      </p:sp>
    </p:spTree>
    <p:extLst>
      <p:ext uri="{BB962C8B-B14F-4D97-AF65-F5344CB8AC3E}">
        <p14:creationId xmlns:p14="http://schemas.microsoft.com/office/powerpoint/2010/main" val="4124179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944813"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defTabSz="771525" eaLnBrk="0" hangingPunct="0">
              <a:defRPr sz="1000" i="1"/>
            </a:lvl1pPr>
          </a:lstStyle>
          <a:p>
            <a:pPr>
              <a:defRPr/>
            </a:pPr>
            <a:endParaRPr lang="en-GB"/>
          </a:p>
        </p:txBody>
      </p:sp>
      <p:sp>
        <p:nvSpPr>
          <p:cNvPr id="2051" name="Rectangle 3"/>
          <p:cNvSpPr>
            <a:spLocks noGrp="1" noChangeArrowheads="1"/>
          </p:cNvSpPr>
          <p:nvPr>
            <p:ph type="dt" idx="1"/>
          </p:nvPr>
        </p:nvSpPr>
        <p:spPr bwMode="auto">
          <a:xfrm>
            <a:off x="3852863" y="11113"/>
            <a:ext cx="2944812"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algn="r" defTabSz="771525" eaLnBrk="0" hangingPunct="0">
              <a:defRPr sz="1000" i="1"/>
            </a:lvl1pPr>
          </a:lstStyle>
          <a:p>
            <a:pPr>
              <a:defRPr/>
            </a:pPr>
            <a:endParaRPr lang="en-GB"/>
          </a:p>
        </p:txBody>
      </p:sp>
      <p:sp>
        <p:nvSpPr>
          <p:cNvPr id="2052" name="Rectangle 4"/>
          <p:cNvSpPr>
            <a:spLocks noGrp="1" noChangeArrowheads="1"/>
          </p:cNvSpPr>
          <p:nvPr>
            <p:ph type="ftr" sz="quarter" idx="4"/>
          </p:nvPr>
        </p:nvSpPr>
        <p:spPr bwMode="auto">
          <a:xfrm>
            <a:off x="0" y="9451975"/>
            <a:ext cx="2944813"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defTabSz="771525" eaLnBrk="0" hangingPunct="0">
              <a:defRPr sz="1000" i="1"/>
            </a:lvl1pPr>
          </a:lstStyle>
          <a:p>
            <a:pPr>
              <a:defRPr/>
            </a:pPr>
            <a:endParaRPr lang="en-GB"/>
          </a:p>
        </p:txBody>
      </p:sp>
      <p:sp>
        <p:nvSpPr>
          <p:cNvPr id="2053" name="Rectangle 5"/>
          <p:cNvSpPr>
            <a:spLocks noGrp="1" noChangeArrowheads="1"/>
          </p:cNvSpPr>
          <p:nvPr>
            <p:ph type="sldNum" sz="quarter" idx="5"/>
          </p:nvPr>
        </p:nvSpPr>
        <p:spPr bwMode="auto">
          <a:xfrm>
            <a:off x="3852863" y="9451975"/>
            <a:ext cx="2944812"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algn="r" defTabSz="771525" eaLnBrk="0" hangingPunct="0">
              <a:defRPr sz="1000" i="1"/>
            </a:lvl1pPr>
          </a:lstStyle>
          <a:p>
            <a:pPr>
              <a:defRPr/>
            </a:pPr>
            <a:fld id="{7D2ACE5D-D3BB-4709-AA0B-B146A4A46DAC}" type="slidenum">
              <a:rPr lang="en-GB"/>
              <a:pPr>
                <a:defRPr/>
              </a:pPr>
              <a:t>‹#›</a:t>
            </a:fld>
            <a:endParaRPr lang="en-GB"/>
          </a:p>
        </p:txBody>
      </p:sp>
      <p:sp>
        <p:nvSpPr>
          <p:cNvPr id="2054" name="Rectangle 6"/>
          <p:cNvSpPr>
            <a:spLocks noGrp="1" noChangeArrowheads="1"/>
          </p:cNvSpPr>
          <p:nvPr>
            <p:ph type="body" sz="quarter" idx="3"/>
          </p:nvPr>
        </p:nvSpPr>
        <p:spPr bwMode="auto">
          <a:xfrm>
            <a:off x="904875" y="4730750"/>
            <a:ext cx="4987925" cy="4487863"/>
          </a:xfrm>
          <a:prstGeom prst="rect">
            <a:avLst/>
          </a:prstGeom>
          <a:noFill/>
          <a:ln w="9525">
            <a:noFill/>
            <a:miter lim="800000"/>
            <a:headEnd/>
            <a:tailEnd/>
          </a:ln>
          <a:effectLst/>
        </p:spPr>
        <p:txBody>
          <a:bodyPr vert="horz" wrap="square" lIns="93143" tIns="46572" rIns="93143" bIns="4657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9639" name="Rectangle 7"/>
          <p:cNvSpPr>
            <a:spLocks noGrp="1" noRot="1" noChangeAspect="1" noChangeArrowheads="1" noTextEdit="1"/>
          </p:cNvSpPr>
          <p:nvPr>
            <p:ph type="sldImg" idx="2"/>
          </p:nvPr>
        </p:nvSpPr>
        <p:spPr bwMode="auto">
          <a:xfrm>
            <a:off x="1087438" y="866775"/>
            <a:ext cx="4624387" cy="34686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78511968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5E4AAABE-8408-4FCA-A95F-4609FD425860}" type="slidenum">
              <a:rPr lang="en-GB" smtClean="0"/>
              <a:pPr/>
              <a:t>1</a:t>
            </a:fld>
            <a:endParaRPr lang="en-GB" smtClean="0"/>
          </a:p>
        </p:txBody>
      </p:sp>
      <p:sp>
        <p:nvSpPr>
          <p:cNvPr id="70659" name="Rectangle 2"/>
          <p:cNvSpPr>
            <a:spLocks noGrp="1" noRot="1" noChangeAspect="1" noChangeArrowheads="1" noTextEdit="1"/>
          </p:cNvSpPr>
          <p:nvPr>
            <p:ph type="sldImg"/>
          </p:nvPr>
        </p:nvSpPr>
        <p:spPr>
          <a:xfrm>
            <a:off x="917575" y="744538"/>
            <a:ext cx="4962525" cy="3722687"/>
          </a:xfrm>
          <a:ln/>
        </p:spPr>
      </p:sp>
      <p:sp>
        <p:nvSpPr>
          <p:cNvPr id="70660"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71429B8F-147F-4CDB-8EA2-FE51F7AFEC3E}" type="slidenum">
              <a:rPr lang="en-GB" smtClean="0"/>
              <a:pPr/>
              <a:t>16</a:t>
            </a:fld>
            <a:endParaRPr lang="en-GB"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17575" y="744538"/>
            <a:ext cx="4962525" cy="3722687"/>
          </a:xfrm>
          <a:ln/>
        </p:spPr>
      </p:sp>
      <p:sp>
        <p:nvSpPr>
          <p:cNvPr id="95235"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17575" y="744538"/>
            <a:ext cx="4962525" cy="3722687"/>
          </a:xfrm>
          <a:ln/>
        </p:spPr>
      </p:sp>
      <p:sp>
        <p:nvSpPr>
          <p:cNvPr id="96259"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1371BDED-19BD-4A34-B343-37BF4DC91DB8}" type="slidenum">
              <a:rPr lang="en-GB"/>
              <a:pPr/>
              <a:t>24</a:t>
            </a:fld>
            <a:endParaRPr lang="en-GB"/>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8215AFF-B19B-4C05-975A-A0BCCAA5E915}" type="slidenum">
              <a:rPr lang="en-GB"/>
              <a:pPr/>
              <a:t>25</a:t>
            </a:fld>
            <a:endParaRPr lang="en-GB"/>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0CAB7-D2B8-4D58-85F7-5C35EE6F8558}" type="slidenum">
              <a:rPr lang="en-GB"/>
              <a:pPr/>
              <a:t>26</a:t>
            </a:fld>
            <a:endParaRPr lang="en-GB"/>
          </a:p>
        </p:txBody>
      </p:sp>
      <p:sp>
        <p:nvSpPr>
          <p:cNvPr id="598018" name="Rectangle 2"/>
          <p:cNvSpPr>
            <a:spLocks noGrp="1" noRot="1" noChangeAspect="1" noChangeArrowheads="1" noTextEdit="1"/>
          </p:cNvSpPr>
          <p:nvPr>
            <p:ph type="sldImg"/>
          </p:nvPr>
        </p:nvSpPr>
        <p:spPr>
          <a:xfrm>
            <a:off x="1087438" y="866775"/>
            <a:ext cx="4624387" cy="3468688"/>
          </a:xfrm>
          <a:ln/>
        </p:spPr>
      </p:sp>
      <p:sp>
        <p:nvSpPr>
          <p:cNvPr id="598019" name="Rectangle 3"/>
          <p:cNvSpPr>
            <a:spLocks noGrp="1" noChangeArrowheads="1"/>
          </p:cNvSpPr>
          <p:nvPr>
            <p:ph type="body" idx="1"/>
          </p:nvPr>
        </p:nvSpPr>
        <p:spPr>
          <a:xfrm>
            <a:off x="904875" y="4730750"/>
            <a:ext cx="4987925" cy="448786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756D9-664E-4D54-8D46-6A1467F61FA9}" type="slidenum">
              <a:rPr lang="en-GB"/>
              <a:pPr/>
              <a:t>27</a:t>
            </a:fld>
            <a:endParaRPr lang="en-GB"/>
          </a:p>
        </p:txBody>
      </p:sp>
      <p:sp>
        <p:nvSpPr>
          <p:cNvPr id="602114" name="Rectangle 2"/>
          <p:cNvSpPr>
            <a:spLocks noGrp="1" noRot="1" noChangeAspect="1" noChangeArrowheads="1" noTextEdit="1"/>
          </p:cNvSpPr>
          <p:nvPr>
            <p:ph type="sldImg"/>
          </p:nvPr>
        </p:nvSpPr>
        <p:spPr>
          <a:xfrm>
            <a:off x="1087438" y="866775"/>
            <a:ext cx="4624387" cy="3468688"/>
          </a:xfrm>
          <a:ln/>
        </p:spPr>
      </p:sp>
      <p:sp>
        <p:nvSpPr>
          <p:cNvPr id="602115" name="Rectangle 3"/>
          <p:cNvSpPr>
            <a:spLocks noGrp="1" noChangeArrowheads="1"/>
          </p:cNvSpPr>
          <p:nvPr>
            <p:ph type="body" idx="1"/>
          </p:nvPr>
        </p:nvSpPr>
        <p:spPr>
          <a:xfrm>
            <a:off x="904875" y="4730750"/>
            <a:ext cx="4987925" cy="448786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2F200-7ABE-489E-B181-D23EC6B0E3DC}" type="slidenum">
              <a:rPr lang="en-GB"/>
              <a:pPr/>
              <a:t>28</a:t>
            </a:fld>
            <a:endParaRPr lang="en-GB"/>
          </a:p>
        </p:txBody>
      </p:sp>
      <p:sp>
        <p:nvSpPr>
          <p:cNvPr id="600066" name="Rectangle 2"/>
          <p:cNvSpPr>
            <a:spLocks noGrp="1" noRot="1" noChangeAspect="1" noChangeArrowheads="1" noTextEdit="1"/>
          </p:cNvSpPr>
          <p:nvPr>
            <p:ph type="sldImg"/>
          </p:nvPr>
        </p:nvSpPr>
        <p:spPr>
          <a:xfrm>
            <a:off x="1087438" y="866775"/>
            <a:ext cx="4624387" cy="3468688"/>
          </a:xfrm>
          <a:ln/>
        </p:spPr>
      </p:sp>
      <p:sp>
        <p:nvSpPr>
          <p:cNvPr id="600067" name="Rectangle 3"/>
          <p:cNvSpPr>
            <a:spLocks noGrp="1" noChangeArrowheads="1"/>
          </p:cNvSpPr>
          <p:nvPr>
            <p:ph type="body" idx="1"/>
          </p:nvPr>
        </p:nvSpPr>
        <p:spPr>
          <a:xfrm>
            <a:off x="904875" y="4730750"/>
            <a:ext cx="4987925" cy="448786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A10B741C-89F3-4483-8EBC-607266FB57AF}" type="slidenum">
              <a:rPr lang="en-GB"/>
              <a:pPr/>
              <a:t>29</a:t>
            </a:fld>
            <a:endParaRPr lang="en-GB"/>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3A35B88-516C-4C57-8E62-46032B2C230F}" type="slidenum">
              <a:rPr lang="en-GB"/>
              <a:pPr/>
              <a:t>30</a:t>
            </a:fld>
            <a:endParaRPr lang="en-GB"/>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EC46A60-5F33-4B15-9A84-300F95CD8BF3}" type="slidenum">
              <a:rPr lang="en-GB"/>
              <a:pPr/>
              <a:t>31</a:t>
            </a:fld>
            <a:endParaRPr lang="en-GB"/>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FB0F837-760E-4AC4-9EA0-50652CA88D9B}" type="slidenum">
              <a:rPr lang="en-GB"/>
              <a:pPr/>
              <a:t>32</a:t>
            </a:fld>
            <a:endParaRPr lang="en-GB"/>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071EE9EC-8780-4E51-A97E-57BC6128D936}" type="slidenum">
              <a:rPr lang="en-GB" smtClean="0"/>
              <a:pPr/>
              <a:t>37</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17575" y="744538"/>
            <a:ext cx="4964113" cy="3722687"/>
          </a:xfrm>
          <a:ln/>
        </p:spPr>
      </p:sp>
      <p:sp>
        <p:nvSpPr>
          <p:cNvPr id="83971" name="Rectangle 3"/>
          <p:cNvSpPr>
            <a:spLocks noGrp="1" noChangeArrowheads="1"/>
          </p:cNvSpPr>
          <p:nvPr>
            <p:ph type="body" idx="1"/>
          </p:nvPr>
        </p:nvSpPr>
        <p:spPr>
          <a:xfrm>
            <a:off x="679450" y="4716463"/>
            <a:ext cx="5438775" cy="4465637"/>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17575" y="744538"/>
            <a:ext cx="4964113" cy="3722687"/>
          </a:xfrm>
          <a:ln/>
        </p:spPr>
      </p:sp>
      <p:sp>
        <p:nvSpPr>
          <p:cNvPr id="84995" name="Rectangle 3"/>
          <p:cNvSpPr>
            <a:spLocks noGrp="1" noChangeArrowheads="1"/>
          </p:cNvSpPr>
          <p:nvPr>
            <p:ph type="body" idx="1"/>
          </p:nvPr>
        </p:nvSpPr>
        <p:spPr>
          <a:xfrm>
            <a:off x="679450" y="4716463"/>
            <a:ext cx="5438775" cy="4465637"/>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17575" y="744538"/>
            <a:ext cx="4962525" cy="3722687"/>
          </a:xfrm>
          <a:ln/>
        </p:spPr>
      </p:sp>
      <p:sp>
        <p:nvSpPr>
          <p:cNvPr id="88067"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7ED20DD0-5817-4486-B0FA-6D894F30B9C4}" type="slidenum">
              <a:rPr lang="en-GB" smtClean="0"/>
              <a:pPr/>
              <a:t>10</a:t>
            </a:fld>
            <a:endParaRPr lang="en-GB" smtClean="0"/>
          </a:p>
        </p:txBody>
      </p:sp>
      <p:sp>
        <p:nvSpPr>
          <p:cNvPr id="89091" name="Rectangle 2"/>
          <p:cNvSpPr>
            <a:spLocks noGrp="1" noRot="1" noChangeAspect="1" noChangeArrowheads="1" noTextEdit="1"/>
          </p:cNvSpPr>
          <p:nvPr>
            <p:ph type="sldImg"/>
          </p:nvPr>
        </p:nvSpPr>
        <p:spPr>
          <a:xfrm>
            <a:off x="917575" y="744538"/>
            <a:ext cx="4962525" cy="3721100"/>
          </a:xfrm>
          <a:ln/>
        </p:spPr>
      </p:sp>
      <p:sp>
        <p:nvSpPr>
          <p:cNvPr id="89092"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D1978328-D170-4462-94B5-0B0962F5D774}" type="slidenum">
              <a:rPr lang="en-GB" smtClean="0"/>
              <a:pPr/>
              <a:t>11</a:t>
            </a:fld>
            <a:endParaRPr lang="en-GB" smtClean="0"/>
          </a:p>
        </p:txBody>
      </p:sp>
      <p:sp>
        <p:nvSpPr>
          <p:cNvPr id="90115" name="Rectangle 2"/>
          <p:cNvSpPr>
            <a:spLocks noGrp="1" noRot="1" noChangeAspect="1" noChangeArrowheads="1" noTextEdit="1"/>
          </p:cNvSpPr>
          <p:nvPr>
            <p:ph type="sldImg"/>
          </p:nvPr>
        </p:nvSpPr>
        <p:spPr>
          <a:xfrm>
            <a:off x="917575" y="744538"/>
            <a:ext cx="4962525" cy="3721100"/>
          </a:xfrm>
          <a:ln/>
        </p:spPr>
      </p:sp>
      <p:sp>
        <p:nvSpPr>
          <p:cNvPr id="90116"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17575" y="744538"/>
            <a:ext cx="4962525" cy="3722687"/>
          </a:xfrm>
          <a:ln/>
        </p:spPr>
      </p:sp>
      <p:sp>
        <p:nvSpPr>
          <p:cNvPr id="92163"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685800" y="1728788"/>
            <a:ext cx="7772400" cy="1484312"/>
          </a:xfrm>
        </p:spPr>
        <p:txBody>
          <a:bodyPr/>
          <a:lstStyle>
            <a:lvl1pPr>
              <a:defRPr/>
            </a:lvl1pPr>
          </a:lstStyle>
          <a:p>
            <a:r>
              <a:rPr lang="en-US" smtClean="0"/>
              <a:t>Click to edit Master title style</a:t>
            </a:r>
            <a:endParaRPr lang="en-GB"/>
          </a:p>
        </p:txBody>
      </p:sp>
      <p:sp>
        <p:nvSpPr>
          <p:cNvPr id="290819" name="Rectangle 3"/>
          <p:cNvSpPr>
            <a:spLocks noGrp="1" noChangeArrowheads="1"/>
          </p:cNvSpPr>
          <p:nvPr>
            <p:ph type="subTitle" idx="1"/>
          </p:nvPr>
        </p:nvSpPr>
        <p:spPr>
          <a:xfrm>
            <a:off x="1371600" y="3128963"/>
            <a:ext cx="6400800" cy="1752600"/>
          </a:xfrm>
        </p:spPr>
        <p:txBody>
          <a:bodyPr/>
          <a:lstStyle>
            <a:lvl1pPr marL="0" indent="0" algn="ctr">
              <a:buFont typeface="Wingdings" pitchFamily="2" charset="2"/>
              <a:buNone/>
              <a:defRPr sz="2600"/>
            </a:lvl1pPr>
          </a:lstStyle>
          <a:p>
            <a:r>
              <a:rPr lang="en-US" smtClean="0"/>
              <a:t>Click to edit Master subtitle style</a:t>
            </a:r>
            <a:endParaRPr lang="en-GB"/>
          </a:p>
        </p:txBody>
      </p:sp>
      <p:sp>
        <p:nvSpPr>
          <p:cNvPr id="290820" name="Rectangle 4"/>
          <p:cNvSpPr>
            <a:spLocks noGrp="1" noChangeArrowheads="1"/>
          </p:cNvSpPr>
          <p:nvPr>
            <p:ph type="dt" sz="half" idx="2"/>
          </p:nvPr>
        </p:nvSpPr>
        <p:spPr/>
        <p:txBody>
          <a:bodyPr/>
          <a:lstStyle>
            <a:lvl1pPr>
              <a:defRPr/>
            </a:lvl1pPr>
          </a:lstStyle>
          <a:p>
            <a:pPr>
              <a:defRPr/>
            </a:pPr>
            <a:endParaRPr lang="en-GB"/>
          </a:p>
        </p:txBody>
      </p:sp>
      <p:sp>
        <p:nvSpPr>
          <p:cNvPr id="290821" name="Rectangle 5"/>
          <p:cNvSpPr>
            <a:spLocks noGrp="1" noChangeArrowheads="1"/>
          </p:cNvSpPr>
          <p:nvPr>
            <p:ph type="ftr" sz="quarter" idx="3"/>
          </p:nvPr>
        </p:nvSpPr>
        <p:spPr/>
        <p:txBody>
          <a:bodyPr/>
          <a:lstStyle>
            <a:lvl1pPr>
              <a:defRPr>
                <a:latin typeface="Times New Roman" pitchFamily="18" charset="0"/>
              </a:defRPr>
            </a:lvl1pPr>
          </a:lstStyle>
          <a:p>
            <a:pPr>
              <a:defRPr/>
            </a:pPr>
            <a:endParaRPr lang="en-GB"/>
          </a:p>
        </p:txBody>
      </p:sp>
      <p:sp>
        <p:nvSpPr>
          <p:cNvPr id="290822" name="Rectangle 6"/>
          <p:cNvSpPr>
            <a:spLocks noGrp="1" noChangeArrowheads="1"/>
          </p:cNvSpPr>
          <p:nvPr>
            <p:ph type="sldNum" sz="quarter" idx="4"/>
          </p:nvPr>
        </p:nvSpPr>
        <p:spPr>
          <a:xfrm>
            <a:off x="6553200" y="6248400"/>
            <a:ext cx="1905000" cy="457200"/>
          </a:xfrm>
        </p:spPr>
        <p:txBody>
          <a:bodyPr/>
          <a:lstStyle>
            <a:lvl1pPr algn="r">
              <a:defRPr>
                <a:latin typeface="Times New Roman" pitchFamily="18" charset="0"/>
              </a:defRPr>
            </a:lvl1pPr>
          </a:lstStyle>
          <a:p>
            <a:pPr>
              <a:defRPr/>
            </a:pPr>
            <a:fld id="{6AC1CAEB-6193-4FF8-AB8D-ADBFEEFABE46}" type="slidenum">
              <a:rPr lang="en-GB" smtClean="0"/>
              <a:pPr>
                <a:defRPr/>
              </a:pPr>
              <a:t>‹#›</a:t>
            </a:fld>
            <a:endParaRPr lang="en-GB"/>
          </a:p>
        </p:txBody>
      </p:sp>
      <p:sp>
        <p:nvSpPr>
          <p:cNvPr id="290823" name="Rectangle 7"/>
          <p:cNvSpPr>
            <a:spLocks noChangeArrowheads="1"/>
          </p:cNvSpPr>
          <p:nvPr/>
        </p:nvSpPr>
        <p:spPr bwMode="auto">
          <a:xfrm>
            <a:off x="457200" y="685800"/>
            <a:ext cx="8382000" cy="76200"/>
          </a:xfrm>
          <a:prstGeom prst="rect">
            <a:avLst/>
          </a:prstGeom>
          <a:solidFill>
            <a:srgbClr val="003366"/>
          </a:solidFill>
          <a:ln w="9525">
            <a:noFill/>
            <a:miter lim="800000"/>
            <a:headEnd/>
            <a:tailEnd/>
          </a:ln>
          <a:effectLst/>
        </p:spPr>
        <p:txBody>
          <a:bodyPr wrap="none" anchor="ctr"/>
          <a:lstStyle/>
          <a:p>
            <a:endParaRPr lang="en-GB"/>
          </a:p>
        </p:txBody>
      </p:sp>
      <p:pic>
        <p:nvPicPr>
          <p:cNvPr id="290831" name="Picture 15"/>
          <p:cNvPicPr>
            <a:picLocks noChangeAspect="1" noChangeArrowheads="1"/>
          </p:cNvPicPr>
          <p:nvPr/>
        </p:nvPicPr>
        <p:blipFill>
          <a:blip r:embed="rId2" cstate="print"/>
          <a:srcRect/>
          <a:stretch>
            <a:fillRect/>
          </a:stretch>
        </p:blipFill>
        <p:spPr bwMode="auto">
          <a:xfrm>
            <a:off x="7885113" y="6237288"/>
            <a:ext cx="719137" cy="382587"/>
          </a:xfrm>
          <a:prstGeom prst="rect">
            <a:avLst/>
          </a:prstGeom>
          <a:noFill/>
          <a:ln w="9525">
            <a:noFill/>
            <a:miter lim="800000"/>
            <a:headEnd/>
            <a:tailEnd/>
          </a:ln>
          <a:effectLst/>
        </p:spPr>
      </p:pic>
      <p:pic>
        <p:nvPicPr>
          <p:cNvPr id="290833" name="Picture 17" descr="equator_logo"/>
          <p:cNvPicPr>
            <a:picLocks noChangeAspect="1" noChangeArrowheads="1"/>
          </p:cNvPicPr>
          <p:nvPr/>
        </p:nvPicPr>
        <p:blipFill>
          <a:blip r:embed="rId3" cstate="print"/>
          <a:srcRect/>
          <a:stretch>
            <a:fillRect/>
          </a:stretch>
        </p:blipFill>
        <p:spPr bwMode="auto">
          <a:xfrm>
            <a:off x="468313" y="6021388"/>
            <a:ext cx="1582737" cy="565150"/>
          </a:xfrm>
          <a:prstGeom prst="rect">
            <a:avLst/>
          </a:prstGeom>
          <a:noFill/>
        </p:spPr>
      </p:pic>
      <p:pic>
        <p:nvPicPr>
          <p:cNvPr id="290834" name="Picture 18" descr="largeglobe washout"/>
          <p:cNvPicPr>
            <a:picLocks noChangeAspect="1" noChangeArrowheads="1"/>
          </p:cNvPicPr>
          <p:nvPr/>
        </p:nvPicPr>
        <p:blipFill>
          <a:blip r:embed="rId4" cstate="print"/>
          <a:srcRect/>
          <a:stretch>
            <a:fillRect/>
          </a:stretch>
        </p:blipFill>
        <p:spPr bwMode="auto">
          <a:xfrm>
            <a:off x="1979613" y="769938"/>
            <a:ext cx="5329237" cy="53197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C449CEE9-4690-4144-A168-A99B2645D5F3}"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9B3EC3B6-3948-4916-84B4-3DB0F94F5DE8}"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40BE43C0-9B6D-42C7-B0C7-C2671C0FE6BE}"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3AE44CF1-555B-40FD-866E-582D3B54FD4B}"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983DEB2B-C628-4EA6-AC86-F58ECE8E915F}"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endParaRPr lang="en-GB" smtClean="0"/>
          </a:p>
          <a:p>
            <a:pPr>
              <a:defRPr/>
            </a:pPr>
            <a:fld id="{7F1951A3-EC71-4755-A95D-5EF08C194C07}"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endParaRPr lang="en-GB" smtClean="0"/>
          </a:p>
          <a:p>
            <a:pPr>
              <a:defRPr/>
            </a:pPr>
            <a:fld id="{AE7F3E1D-69C7-47E9-9AC8-75FB4E4394C2}"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endParaRPr lang="en-GB" smtClean="0"/>
          </a:p>
          <a:p>
            <a:pPr>
              <a:defRPr/>
            </a:pPr>
            <a:fld id="{BA3FF60F-489E-4076-ABEB-3CD82D2587ED}"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60407DDB-768A-424A-A460-269EDFD0D6CB}"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E055AF4D-3260-4A6E-B9E4-8C93D97C45FC}"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smtClean="0"/>
          </a:p>
        </p:txBody>
      </p:sp>
      <p:sp>
        <p:nvSpPr>
          <p:cNvPr id="289795"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289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289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smtClean="0"/>
          </a:p>
          <a:p>
            <a:pPr>
              <a:defRPr/>
            </a:pPr>
            <a:endParaRPr lang="en-GB"/>
          </a:p>
        </p:txBody>
      </p:sp>
      <p:sp>
        <p:nvSpPr>
          <p:cNvPr id="289798" name="Rectangle 6"/>
          <p:cNvSpPr>
            <a:spLocks noGrp="1" noChangeArrowheads="1"/>
          </p:cNvSpPr>
          <p:nvPr>
            <p:ph type="sldNum" sz="quarter" idx="4"/>
          </p:nvPr>
        </p:nvSpPr>
        <p:spPr bwMode="auto">
          <a:xfrm>
            <a:off x="363537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smtClean="0"/>
          </a:p>
          <a:p>
            <a:pPr>
              <a:defRPr/>
            </a:pPr>
            <a:fld id="{84C4E11A-C84B-41DA-8FFA-1C015AAC6731}" type="slidenum">
              <a:rPr lang="en-GB" smtClean="0"/>
              <a:pPr>
                <a:defRPr/>
              </a:pPr>
              <a:t>‹#›</a:t>
            </a:fld>
            <a:endParaRPr lang="en-GB"/>
          </a:p>
        </p:txBody>
      </p:sp>
      <p:sp>
        <p:nvSpPr>
          <p:cNvPr id="289800" name="Rectangle 8"/>
          <p:cNvSpPr>
            <a:spLocks noChangeArrowheads="1"/>
          </p:cNvSpPr>
          <p:nvPr/>
        </p:nvSpPr>
        <p:spPr bwMode="auto">
          <a:xfrm>
            <a:off x="179388" y="1412875"/>
            <a:ext cx="8839200" cy="76200"/>
          </a:xfrm>
          <a:prstGeom prst="rect">
            <a:avLst/>
          </a:prstGeom>
          <a:gradFill rotWithShape="1">
            <a:gsLst>
              <a:gs pos="0">
                <a:srgbClr val="003366"/>
              </a:gs>
              <a:gs pos="100000">
                <a:srgbClr val="187A40"/>
              </a:gs>
            </a:gsLst>
            <a:lin ang="0" scaled="1"/>
          </a:gradFill>
          <a:ln w="9525">
            <a:noFill/>
            <a:miter lim="800000"/>
            <a:headEnd/>
            <a:tailEnd/>
          </a:ln>
          <a:effectLst/>
        </p:spPr>
        <p:txBody>
          <a:bodyPr wrap="none" anchor="ctr"/>
          <a:lstStyle/>
          <a:p>
            <a:endParaRPr lang="en-GB"/>
          </a:p>
        </p:txBody>
      </p:sp>
      <p:pic>
        <p:nvPicPr>
          <p:cNvPr id="289806" name="Picture 14" descr="equator_logo"/>
          <p:cNvPicPr>
            <a:picLocks noChangeAspect="1" noChangeArrowheads="1"/>
          </p:cNvPicPr>
          <p:nvPr/>
        </p:nvPicPr>
        <p:blipFill>
          <a:blip r:embed="rId13" cstate="print"/>
          <a:srcRect t="8598" b="-1869"/>
          <a:stretch>
            <a:fillRect/>
          </a:stretch>
        </p:blipFill>
        <p:spPr bwMode="auto">
          <a:xfrm>
            <a:off x="179388" y="6357938"/>
            <a:ext cx="1152525" cy="384175"/>
          </a:xfrm>
          <a:prstGeom prst="rect">
            <a:avLst/>
          </a:prstGeom>
          <a:noFill/>
        </p:spPr>
      </p:pic>
      <p:pic>
        <p:nvPicPr>
          <p:cNvPr id="289809" name="Picture 17" descr="largeglobe_300dpi"/>
          <p:cNvPicPr>
            <a:picLocks noChangeAspect="1" noChangeArrowheads="1"/>
          </p:cNvPicPr>
          <p:nvPr/>
        </p:nvPicPr>
        <p:blipFill>
          <a:blip r:embed="rId14" cstate="print"/>
          <a:srcRect/>
          <a:stretch>
            <a:fillRect/>
          </a:stretch>
        </p:blipFill>
        <p:spPr bwMode="auto">
          <a:xfrm>
            <a:off x="7812088" y="5516563"/>
            <a:ext cx="1176337" cy="1174750"/>
          </a:xfrm>
          <a:prstGeom prst="rect">
            <a:avLst/>
          </a:prstGeom>
          <a:noFill/>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ctr" rtl="0" eaLnBrk="1" fontAlgn="base" hangingPunct="1">
        <a:spcBef>
          <a:spcPct val="0"/>
        </a:spcBef>
        <a:spcAft>
          <a:spcPct val="0"/>
        </a:spcAft>
        <a:defRPr sz="3200" b="1">
          <a:solidFill>
            <a:srgbClr val="187A40"/>
          </a:solidFill>
          <a:latin typeface="+mj-lt"/>
          <a:ea typeface="+mj-ea"/>
          <a:cs typeface="+mj-cs"/>
        </a:defRPr>
      </a:lvl1pPr>
      <a:lvl2pPr algn="ctr" rtl="0" eaLnBrk="1" fontAlgn="base" hangingPunct="1">
        <a:spcBef>
          <a:spcPct val="0"/>
        </a:spcBef>
        <a:spcAft>
          <a:spcPct val="0"/>
        </a:spcAft>
        <a:defRPr sz="3200" b="1">
          <a:solidFill>
            <a:srgbClr val="187A40"/>
          </a:solidFill>
          <a:latin typeface="Tahoma" pitchFamily="34" charset="0"/>
        </a:defRPr>
      </a:lvl2pPr>
      <a:lvl3pPr algn="ctr" rtl="0" eaLnBrk="1" fontAlgn="base" hangingPunct="1">
        <a:spcBef>
          <a:spcPct val="0"/>
        </a:spcBef>
        <a:spcAft>
          <a:spcPct val="0"/>
        </a:spcAft>
        <a:defRPr sz="3200" b="1">
          <a:solidFill>
            <a:srgbClr val="187A40"/>
          </a:solidFill>
          <a:latin typeface="Tahoma" pitchFamily="34" charset="0"/>
        </a:defRPr>
      </a:lvl3pPr>
      <a:lvl4pPr algn="ctr" rtl="0" eaLnBrk="1" fontAlgn="base" hangingPunct="1">
        <a:spcBef>
          <a:spcPct val="0"/>
        </a:spcBef>
        <a:spcAft>
          <a:spcPct val="0"/>
        </a:spcAft>
        <a:defRPr sz="3200" b="1">
          <a:solidFill>
            <a:srgbClr val="187A40"/>
          </a:solidFill>
          <a:latin typeface="Tahoma" pitchFamily="34" charset="0"/>
        </a:defRPr>
      </a:lvl4pPr>
      <a:lvl5pPr algn="ctr" rtl="0" eaLnBrk="1" fontAlgn="base" hangingPunct="1">
        <a:spcBef>
          <a:spcPct val="0"/>
        </a:spcBef>
        <a:spcAft>
          <a:spcPct val="0"/>
        </a:spcAft>
        <a:defRPr sz="3200" b="1">
          <a:solidFill>
            <a:srgbClr val="187A40"/>
          </a:solidFill>
          <a:latin typeface="Tahoma" pitchFamily="34" charset="0"/>
        </a:defRPr>
      </a:lvl5pPr>
      <a:lvl6pPr marL="457200" algn="ctr" rtl="0" eaLnBrk="1" fontAlgn="base" hangingPunct="1">
        <a:spcBef>
          <a:spcPct val="0"/>
        </a:spcBef>
        <a:spcAft>
          <a:spcPct val="0"/>
        </a:spcAft>
        <a:defRPr sz="3200" b="1">
          <a:solidFill>
            <a:srgbClr val="187A40"/>
          </a:solidFill>
          <a:latin typeface="Tahoma" pitchFamily="34" charset="0"/>
        </a:defRPr>
      </a:lvl6pPr>
      <a:lvl7pPr marL="914400" algn="ctr" rtl="0" eaLnBrk="1" fontAlgn="base" hangingPunct="1">
        <a:spcBef>
          <a:spcPct val="0"/>
        </a:spcBef>
        <a:spcAft>
          <a:spcPct val="0"/>
        </a:spcAft>
        <a:defRPr sz="3200" b="1">
          <a:solidFill>
            <a:srgbClr val="187A40"/>
          </a:solidFill>
          <a:latin typeface="Tahoma" pitchFamily="34" charset="0"/>
        </a:defRPr>
      </a:lvl7pPr>
      <a:lvl8pPr marL="1371600" algn="ctr" rtl="0" eaLnBrk="1" fontAlgn="base" hangingPunct="1">
        <a:spcBef>
          <a:spcPct val="0"/>
        </a:spcBef>
        <a:spcAft>
          <a:spcPct val="0"/>
        </a:spcAft>
        <a:defRPr sz="3200" b="1">
          <a:solidFill>
            <a:srgbClr val="187A40"/>
          </a:solidFill>
          <a:latin typeface="Tahoma" pitchFamily="34" charset="0"/>
        </a:defRPr>
      </a:lvl8pPr>
      <a:lvl9pPr marL="1828800" algn="ctr" rtl="0" eaLnBrk="1" fontAlgn="base" hangingPunct="1">
        <a:spcBef>
          <a:spcPct val="0"/>
        </a:spcBef>
        <a:spcAft>
          <a:spcPct val="0"/>
        </a:spcAft>
        <a:defRPr sz="3200" b="1">
          <a:solidFill>
            <a:srgbClr val="187A4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2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268413"/>
            <a:ext cx="8027988" cy="2195512"/>
          </a:xfrm>
        </p:spPr>
        <p:txBody>
          <a:bodyPr/>
          <a:lstStyle/>
          <a:p>
            <a:pPr eaLnBrk="1" hangingPunct="1"/>
            <a:r>
              <a:rPr lang="en-GB" dirty="0" smtClean="0"/>
              <a:t>Improving the reporting of randomised trials: CONSORT Statement and beyond</a:t>
            </a:r>
            <a:endParaRPr lang="en-GB" sz="2600" b="0" dirty="0" smtClean="0"/>
          </a:p>
        </p:txBody>
      </p:sp>
      <p:sp>
        <p:nvSpPr>
          <p:cNvPr id="13314" name="Rectangle 6"/>
          <p:cNvSpPr>
            <a:spLocks noGrp="1" noChangeArrowheads="1"/>
          </p:cNvSpPr>
          <p:nvPr>
            <p:ph type="sldNum" sz="quarter" idx="4"/>
          </p:nvPr>
        </p:nvSpPr>
        <p:spPr>
          <a:noFill/>
        </p:spPr>
        <p:txBody>
          <a:bodyPr/>
          <a:lstStyle/>
          <a:p>
            <a:fld id="{078DB4C6-9605-4BF7-8E3F-739CB1283643}" type="slidenum">
              <a:rPr lang="en-GB" smtClean="0"/>
              <a:pPr/>
              <a:t>1</a:t>
            </a:fld>
            <a:endParaRPr lang="en-GB" smtClean="0"/>
          </a:p>
        </p:txBody>
      </p:sp>
      <p:sp>
        <p:nvSpPr>
          <p:cNvPr id="5" name="Rectangle 3"/>
          <p:cNvSpPr txBox="1">
            <a:spLocks noChangeArrowheads="1"/>
          </p:cNvSpPr>
          <p:nvPr/>
        </p:nvSpPr>
        <p:spPr bwMode="auto">
          <a:xfrm>
            <a:off x="914400" y="3476600"/>
            <a:ext cx="73914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GB" sz="2600" b="1" i="0" u="none" strike="noStrike" kern="0" cap="none" spc="0" normalizeH="0" baseline="0" noProof="0" dirty="0" smtClean="0">
                <a:ln>
                  <a:noFill/>
                </a:ln>
                <a:solidFill>
                  <a:srgbClr val="003366"/>
                </a:solidFill>
                <a:effectLst/>
                <a:uLnTx/>
                <a:uFillTx/>
                <a:latin typeface="+mn-lt"/>
                <a:ea typeface="+mn-ea"/>
                <a:cs typeface="+mn-cs"/>
              </a:rPr>
              <a:t>Doug Altman</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GB" sz="2600" b="1" i="0" u="none" strike="noStrike" kern="0" cap="none" spc="0" normalizeH="0" baseline="0" noProof="0" dirty="0" smtClean="0">
              <a:ln>
                <a:noFill/>
              </a:ln>
              <a:solidFill>
                <a:srgbClr val="003366"/>
              </a:solidFill>
              <a:effectLst/>
              <a:uLnTx/>
              <a:uFillTx/>
              <a:latin typeface="+mn-lt"/>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GB" sz="2600" b="1" i="0" u="none" strike="noStrike" kern="0" cap="none" spc="0" normalizeH="0" baseline="0" noProof="0" dirty="0" smtClean="0">
                <a:ln>
                  <a:noFill/>
                </a:ln>
                <a:solidFill>
                  <a:srgbClr val="003366"/>
                </a:solidFill>
                <a:effectLst/>
                <a:uLnTx/>
                <a:uFillTx/>
                <a:latin typeface="+mn-lt"/>
                <a:ea typeface="+mn-ea"/>
                <a:cs typeface="+mn-cs"/>
              </a:rPr>
              <a:t>The EQUATOR Network</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GB" sz="2200" b="1" i="1" u="none" strike="noStrike" kern="0" cap="none" spc="0" normalizeH="0" baseline="0" noProof="0" dirty="0" smtClean="0">
                <a:ln>
                  <a:noFill/>
                </a:ln>
                <a:solidFill>
                  <a:srgbClr val="003366"/>
                </a:solidFill>
                <a:effectLst/>
                <a:uLnTx/>
                <a:uFillTx/>
                <a:latin typeface="+mn-lt"/>
                <a:ea typeface="+mn-ea"/>
                <a:cs typeface="+mn-cs"/>
              </a:rPr>
              <a:t>Centre for Statistics in Medicine, Oxford, UK</a:t>
            </a:r>
            <a:endParaRPr kumimoji="0" lang="en-GB" sz="2200" b="1" i="1" u="none" strike="noStrike" kern="0" cap="none" spc="0" normalizeH="0" baseline="0" noProof="0" dirty="0">
              <a:ln>
                <a:noFill/>
              </a:ln>
              <a:solidFill>
                <a:srgbClr val="0033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endParaRPr lang="en-GB"/>
          </a:p>
          <a:p>
            <a:pPr>
              <a:defRPr/>
            </a:pPr>
            <a:fld id="{9960BF4F-ADF2-4458-A470-1E7F02EE11FF}" type="slidenum">
              <a:rPr lang="en-GB"/>
              <a:pPr>
                <a:defRPr/>
              </a:pPr>
              <a:t>10</a:t>
            </a:fld>
            <a:endParaRPr lang="en-GB"/>
          </a:p>
        </p:txBody>
      </p:sp>
      <p:pic>
        <p:nvPicPr>
          <p:cNvPr id="39939" name="Picture 2" descr="Moher 2001 Lancet CONSORT_Page_2"/>
          <p:cNvPicPr>
            <a:picLocks noChangeAspect="1" noChangeArrowheads="1"/>
          </p:cNvPicPr>
          <p:nvPr/>
        </p:nvPicPr>
        <p:blipFill>
          <a:blip r:embed="rId3" cstate="print"/>
          <a:srcRect l="5231" t="45807" r="9032" b="8473"/>
          <a:stretch>
            <a:fillRect/>
          </a:stretch>
        </p:blipFill>
        <p:spPr bwMode="auto">
          <a:xfrm>
            <a:off x="250825" y="476250"/>
            <a:ext cx="8675688" cy="6546850"/>
          </a:xfrm>
          <a:prstGeom prst="rect">
            <a:avLst/>
          </a:prstGeom>
          <a:noFill/>
          <a:ln w="9525">
            <a:noFill/>
            <a:miter lim="800000"/>
            <a:headEnd/>
            <a:tailEnd/>
          </a:ln>
        </p:spPr>
      </p:pic>
      <p:pic>
        <p:nvPicPr>
          <p:cNvPr id="39940" name="Picture 3" descr="Moher 2001 Lancet CONSORT_Page_3"/>
          <p:cNvPicPr>
            <a:picLocks noChangeAspect="1" noChangeArrowheads="1"/>
          </p:cNvPicPr>
          <p:nvPr/>
        </p:nvPicPr>
        <p:blipFill>
          <a:blip r:embed="rId4" cstate="print"/>
          <a:srcRect l="72290" t="2129" r="11826" b="96416"/>
          <a:stretch>
            <a:fillRect/>
          </a:stretch>
        </p:blipFill>
        <p:spPr bwMode="auto">
          <a:xfrm>
            <a:off x="539750" y="0"/>
            <a:ext cx="3671888"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endParaRPr lang="en-GB"/>
          </a:p>
          <a:p>
            <a:pPr>
              <a:defRPr/>
            </a:pPr>
            <a:fld id="{C988134A-644F-42B3-94DC-DC772608AB3C}" type="slidenum">
              <a:rPr lang="en-GB"/>
              <a:pPr>
                <a:defRPr/>
              </a:pPr>
              <a:t>11</a:t>
            </a:fld>
            <a:endParaRPr lang="en-GB"/>
          </a:p>
        </p:txBody>
      </p:sp>
      <p:pic>
        <p:nvPicPr>
          <p:cNvPr id="40963" name="Picture 2" descr="Moher 2001 Lancet CONSORT_Page_3"/>
          <p:cNvPicPr>
            <a:picLocks noChangeAspect="1" noChangeArrowheads="1"/>
          </p:cNvPicPr>
          <p:nvPr/>
        </p:nvPicPr>
        <p:blipFill>
          <a:blip r:embed="rId3" cstate="print"/>
          <a:srcRect l="48099" t="5151" r="8066" b="35852"/>
          <a:stretch>
            <a:fillRect/>
          </a:stretch>
        </p:blipFill>
        <p:spPr bwMode="auto">
          <a:xfrm>
            <a:off x="3276600" y="188913"/>
            <a:ext cx="3313113" cy="6308725"/>
          </a:xfrm>
          <a:prstGeom prst="rect">
            <a:avLst/>
          </a:prstGeom>
          <a:noFill/>
          <a:ln w="9525">
            <a:noFill/>
            <a:miter lim="800000"/>
            <a:headEnd/>
            <a:tailEnd/>
          </a:ln>
        </p:spPr>
      </p:pic>
      <p:pic>
        <p:nvPicPr>
          <p:cNvPr id="40964" name="Picture 3" descr="Moher 2001 Lancet CONSORT_Page_3"/>
          <p:cNvPicPr>
            <a:picLocks noChangeAspect="1" noChangeArrowheads="1"/>
          </p:cNvPicPr>
          <p:nvPr/>
        </p:nvPicPr>
        <p:blipFill>
          <a:blip r:embed="rId3" cstate="print"/>
          <a:srcRect l="72290" t="2129" r="11826" b="96329"/>
          <a:stretch>
            <a:fillRect/>
          </a:stretch>
        </p:blipFill>
        <p:spPr bwMode="auto">
          <a:xfrm>
            <a:off x="179388" y="188913"/>
            <a:ext cx="3671887"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Rationale for </a:t>
            </a:r>
            <a:r>
              <a:rPr lang="en-CA" smtClean="0"/>
              <a:t>checklist </a:t>
            </a:r>
            <a:r>
              <a:rPr lang="en-US" smtClean="0"/>
              <a:t>items</a:t>
            </a:r>
            <a:endParaRPr lang="en-GB" smtClean="0"/>
          </a:p>
        </p:txBody>
      </p:sp>
      <p:sp>
        <p:nvSpPr>
          <p:cNvPr id="37891" name="Content Placeholder 2"/>
          <p:cNvSpPr>
            <a:spLocks noGrp="1"/>
          </p:cNvSpPr>
          <p:nvPr>
            <p:ph idx="1"/>
          </p:nvPr>
        </p:nvSpPr>
        <p:spPr/>
        <p:txBody>
          <a:bodyPr/>
          <a:lstStyle/>
          <a:p>
            <a:r>
              <a:rPr lang="en-US" smtClean="0"/>
              <a:t>Necessary to evaluate the study</a:t>
            </a:r>
          </a:p>
          <a:p>
            <a:pPr>
              <a:buFont typeface="Wingdings" pitchFamily="2" charset="2"/>
              <a:buNone/>
            </a:pPr>
            <a:r>
              <a:rPr lang="en-US" smtClean="0"/>
              <a:t> </a:t>
            </a:r>
          </a:p>
          <a:p>
            <a:r>
              <a:rPr lang="en-US" smtClean="0"/>
              <a:t>Evidence-based, whenever possible</a:t>
            </a:r>
          </a:p>
          <a:p>
            <a:endParaRPr lang="en-US" smtClean="0"/>
          </a:p>
          <a:p>
            <a:r>
              <a:rPr lang="en-US" smtClean="0"/>
              <a:t>Minimum set of essential items </a:t>
            </a:r>
          </a:p>
          <a:p>
            <a:endParaRPr lang="en-GB"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BCB4DC05-8FCD-4390-9306-90098B5C391E}"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CA" sz="2800" smtClean="0"/>
              <a:t>The “explanation and elaboration” manuscript</a:t>
            </a:r>
            <a:endParaRPr lang="en-GB" sz="2800" smtClean="0"/>
          </a:p>
        </p:txBody>
      </p:sp>
      <p:sp>
        <p:nvSpPr>
          <p:cNvPr id="43012" name="Rectangle 3"/>
          <p:cNvSpPr>
            <a:spLocks noGrp="1" noChangeArrowheads="1"/>
          </p:cNvSpPr>
          <p:nvPr>
            <p:ph idx="1"/>
          </p:nvPr>
        </p:nvSpPr>
        <p:spPr/>
        <p:txBody>
          <a:bodyPr/>
          <a:lstStyle/>
          <a:p>
            <a:r>
              <a:rPr lang="en-CA" smtClean="0"/>
              <a:t>To enhance the use and dissemination of CONSORT</a:t>
            </a:r>
          </a:p>
          <a:p>
            <a:r>
              <a:rPr lang="en-CA" smtClean="0"/>
              <a:t>For each checklist item: examples of good reporting and explanation, with relevant empirical evidence </a:t>
            </a:r>
          </a:p>
        </p:txBody>
      </p:sp>
      <p:sp>
        <p:nvSpPr>
          <p:cNvPr id="43010"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pic>
        <p:nvPicPr>
          <p:cNvPr id="43013" name="Picture 6"/>
          <p:cNvPicPr>
            <a:picLocks noChangeAspect="1" noChangeArrowheads="1"/>
          </p:cNvPicPr>
          <p:nvPr/>
        </p:nvPicPr>
        <p:blipFill>
          <a:blip r:embed="rId3" cstate="print"/>
          <a:srcRect/>
          <a:stretch>
            <a:fillRect/>
          </a:stretch>
        </p:blipFill>
        <p:spPr bwMode="auto">
          <a:xfrm>
            <a:off x="173038" y="3714750"/>
            <a:ext cx="8828087" cy="1428750"/>
          </a:xfrm>
          <a:prstGeom prst="rect">
            <a:avLst/>
          </a:prstGeom>
          <a:noFill/>
          <a:ln w="12700">
            <a:solidFill>
              <a:srgbClr val="7030A0"/>
            </a:solidFill>
            <a:miter lim="800000"/>
            <a:headEnd type="none" w="sm" len="sm"/>
            <a:tailEnd type="none" w="sm" len="sm"/>
          </a:ln>
        </p:spPr>
      </p:pic>
      <p:pic>
        <p:nvPicPr>
          <p:cNvPr id="43014" name="Picture 7"/>
          <p:cNvPicPr>
            <a:picLocks noChangeAspect="1" noChangeArrowheads="1"/>
          </p:cNvPicPr>
          <p:nvPr/>
        </p:nvPicPr>
        <p:blipFill>
          <a:blip r:embed="rId4" cstate="print"/>
          <a:srcRect/>
          <a:stretch>
            <a:fillRect/>
          </a:stretch>
        </p:blipFill>
        <p:spPr bwMode="auto">
          <a:xfrm>
            <a:off x="6348413" y="3714750"/>
            <a:ext cx="2438400" cy="190500"/>
          </a:xfrm>
          <a:prstGeom prst="rect">
            <a:avLst/>
          </a:prstGeom>
          <a:noFill/>
          <a:ln w="12700">
            <a:noFill/>
            <a:miter lim="800000"/>
            <a:headEnd type="none" w="sm" len="sm"/>
            <a:tailEnd type="none" w="sm" len="sm"/>
          </a:ln>
        </p:spPr>
      </p:pic>
      <p:sp>
        <p:nvSpPr>
          <p:cNvPr id="7" name="Slide Number Placeholder 6"/>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GB" dirty="0" smtClean="0"/>
              <a:t>CONSORT Extensions to other trials designs </a:t>
            </a:r>
          </a:p>
        </p:txBody>
      </p:sp>
      <p:sp>
        <p:nvSpPr>
          <p:cNvPr id="29700" name="Rectangle 3"/>
          <p:cNvSpPr>
            <a:spLocks noGrp="1" noChangeArrowheads="1"/>
          </p:cNvSpPr>
          <p:nvPr>
            <p:ph idx="1"/>
          </p:nvPr>
        </p:nvSpPr>
        <p:spPr/>
        <p:txBody>
          <a:bodyPr/>
          <a:lstStyle/>
          <a:p>
            <a:pPr>
              <a:defRPr/>
            </a:pPr>
            <a:r>
              <a:rPr lang="en-GB" dirty="0" smtClean="0">
                <a:cs typeface="Times New Roman" pitchFamily="18" charset="0"/>
              </a:rPr>
              <a:t>Modifications to and possibly additions to the checklist items </a:t>
            </a:r>
          </a:p>
          <a:p>
            <a:pPr lvl="1">
              <a:defRPr/>
            </a:pPr>
            <a:r>
              <a:rPr lang="en-GB" dirty="0" smtClean="0">
                <a:cs typeface="Times New Roman" pitchFamily="18" charset="0"/>
              </a:rPr>
              <a:t>Possibly also modification of the flow diagram.</a:t>
            </a:r>
          </a:p>
          <a:p>
            <a:pPr>
              <a:defRPr/>
            </a:pPr>
            <a:r>
              <a:rPr lang="en-GB" dirty="0" smtClean="0">
                <a:cs typeface="Times New Roman" pitchFamily="18" charset="0"/>
              </a:rPr>
              <a:t>Extensions were planned for 6 trial designs</a:t>
            </a:r>
          </a:p>
          <a:p>
            <a:pPr lvl="1">
              <a:defRPr/>
            </a:pPr>
            <a:r>
              <a:rPr lang="en-GB" dirty="0" smtClean="0">
                <a:cs typeface="Times New Roman" pitchFamily="18" charset="0"/>
              </a:rPr>
              <a:t>cluster randomised trials</a:t>
            </a:r>
          </a:p>
          <a:p>
            <a:pPr lvl="1">
              <a:defRPr/>
            </a:pPr>
            <a:r>
              <a:rPr lang="en-GB" dirty="0" smtClean="0">
                <a:cs typeface="Times New Roman" pitchFamily="18" charset="0"/>
              </a:rPr>
              <a:t>non-inferiority and equivalence trials</a:t>
            </a:r>
          </a:p>
          <a:p>
            <a:pPr lvl="1">
              <a:defRPr/>
            </a:pPr>
            <a:r>
              <a:rPr lang="en-GB" dirty="0" smtClean="0">
                <a:solidFill>
                  <a:schemeClr val="accent1">
                    <a:lumMod val="75000"/>
                  </a:schemeClr>
                </a:solidFill>
                <a:cs typeface="Times New Roman" pitchFamily="18" charset="0"/>
              </a:rPr>
              <a:t>multi-arm parallel group trials</a:t>
            </a:r>
          </a:p>
          <a:p>
            <a:pPr lvl="1">
              <a:defRPr/>
            </a:pPr>
            <a:r>
              <a:rPr lang="en-GB" dirty="0" smtClean="0">
                <a:solidFill>
                  <a:schemeClr val="accent1">
                    <a:lumMod val="75000"/>
                  </a:schemeClr>
                </a:solidFill>
                <a:cs typeface="Times New Roman" pitchFamily="18" charset="0"/>
              </a:rPr>
              <a:t>crossover trials</a:t>
            </a:r>
          </a:p>
          <a:p>
            <a:pPr lvl="1">
              <a:defRPr/>
            </a:pPr>
            <a:r>
              <a:rPr lang="en-GB" dirty="0" smtClean="0">
                <a:solidFill>
                  <a:schemeClr val="accent1">
                    <a:lumMod val="75000"/>
                  </a:schemeClr>
                </a:solidFill>
                <a:cs typeface="Times New Roman" pitchFamily="18" charset="0"/>
              </a:rPr>
              <a:t>factorial trials</a:t>
            </a:r>
          </a:p>
          <a:p>
            <a:pPr lvl="1">
              <a:defRPr/>
            </a:pPr>
            <a:r>
              <a:rPr lang="en-GB" dirty="0" smtClean="0">
                <a:solidFill>
                  <a:schemeClr val="accent1">
                    <a:lumMod val="75000"/>
                  </a:schemeClr>
                </a:solidFill>
                <a:cs typeface="Times New Roman" pitchFamily="18" charset="0"/>
              </a:rPr>
              <a:t>within-person randomised trials</a:t>
            </a:r>
          </a:p>
          <a:p>
            <a:pPr>
              <a:defRPr/>
            </a:pPr>
            <a:r>
              <a:rPr lang="en-GB" dirty="0" smtClean="0">
                <a:cs typeface="Times New Roman" pitchFamily="18" charset="0"/>
              </a:rPr>
              <a:t>Also in development</a:t>
            </a:r>
          </a:p>
          <a:p>
            <a:pPr lvl="1">
              <a:defRPr/>
            </a:pPr>
            <a:r>
              <a:rPr lang="en-GB" dirty="0" smtClean="0">
                <a:cs typeface="Times New Roman" pitchFamily="18" charset="0"/>
              </a:rPr>
              <a:t>N-of-1 trials</a:t>
            </a:r>
          </a:p>
        </p:txBody>
      </p:sp>
      <p:sp>
        <p:nvSpPr>
          <p:cNvPr id="44034"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dirty="0" smtClean="0"/>
          </a:p>
        </p:txBody>
      </p:sp>
      <p:sp>
        <p:nvSpPr>
          <p:cNvPr id="45059"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270B7145-2CAB-45B9-8D17-4CCEB6E072EF}" type="slidenum">
              <a:rPr lang="en-GB" smtClean="0"/>
              <a:pPr>
                <a:defRPr/>
              </a:pPr>
              <a:t>15</a:t>
            </a:fld>
            <a:endParaRPr lang="en-GB"/>
          </a:p>
        </p:txBody>
      </p:sp>
      <p:pic>
        <p:nvPicPr>
          <p:cNvPr id="45061" name="Picture 2"/>
          <p:cNvPicPr>
            <a:picLocks noChangeAspect="1" noChangeArrowheads="1"/>
          </p:cNvPicPr>
          <p:nvPr/>
        </p:nvPicPr>
        <p:blipFill>
          <a:blip r:embed="rId2" cstate="print"/>
          <a:srcRect/>
          <a:stretch>
            <a:fillRect/>
          </a:stretch>
        </p:blipFill>
        <p:spPr bwMode="auto">
          <a:xfrm>
            <a:off x="71438" y="620713"/>
            <a:ext cx="8937625" cy="48799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GB" sz="2600" dirty="0" smtClean="0"/>
              <a:t>Reporting of adverse events in </a:t>
            </a:r>
            <a:r>
              <a:rPr lang="en-GB" sz="2600" dirty="0" err="1" smtClean="0"/>
              <a:t>RCTs</a:t>
            </a:r>
            <a:r>
              <a:rPr lang="en-GB" sz="2600" dirty="0" smtClean="0"/>
              <a:t> of </a:t>
            </a:r>
            <a:r>
              <a:rPr lang="en-GB" sz="2600" dirty="0" err="1" smtClean="0"/>
              <a:t>HAART</a:t>
            </a:r>
            <a:r>
              <a:rPr lang="en-GB" sz="2600" dirty="0" smtClean="0"/>
              <a:t>: systematic review. </a:t>
            </a:r>
            <a:br>
              <a:rPr lang="en-GB" sz="2600" dirty="0" smtClean="0"/>
            </a:br>
            <a:r>
              <a:rPr lang="en-GB" sz="2100" b="0" dirty="0" smtClean="0"/>
              <a:t>[</a:t>
            </a:r>
            <a:r>
              <a:rPr lang="en-GB" sz="2100" b="0" dirty="0" err="1" smtClean="0"/>
              <a:t>Chowers</a:t>
            </a:r>
            <a:r>
              <a:rPr lang="en-GB" sz="2100" b="0" dirty="0" smtClean="0"/>
              <a:t> et al. </a:t>
            </a:r>
            <a:r>
              <a:rPr lang="en-GB" sz="2100" b="0" i="1" dirty="0" smtClean="0"/>
              <a:t>J </a:t>
            </a:r>
            <a:r>
              <a:rPr lang="en-GB" sz="2100" b="0" i="1" dirty="0" err="1" smtClean="0"/>
              <a:t>Antimicrob</a:t>
            </a:r>
            <a:r>
              <a:rPr lang="en-GB" sz="2100" b="0" i="1" dirty="0" smtClean="0"/>
              <a:t> </a:t>
            </a:r>
            <a:r>
              <a:rPr lang="en-GB" sz="2100" b="0" i="1" dirty="0" err="1" smtClean="0"/>
              <a:t>Chemother</a:t>
            </a:r>
            <a:r>
              <a:rPr lang="en-GB" sz="2100" b="0" dirty="0" smtClean="0"/>
              <a:t> 2009]</a:t>
            </a:r>
          </a:p>
        </p:txBody>
      </p:sp>
      <p:sp>
        <p:nvSpPr>
          <p:cNvPr id="64516" name="Rectangle 3"/>
          <p:cNvSpPr>
            <a:spLocks noGrp="1" noChangeArrowheads="1"/>
          </p:cNvSpPr>
          <p:nvPr>
            <p:ph idx="1"/>
          </p:nvPr>
        </p:nvSpPr>
        <p:spPr>
          <a:xfrm>
            <a:off x="685800" y="1828800"/>
            <a:ext cx="8123238" cy="4552950"/>
          </a:xfrm>
        </p:spPr>
        <p:txBody>
          <a:bodyPr/>
          <a:lstStyle/>
          <a:p>
            <a:pPr eaLnBrk="1" hangingPunct="1">
              <a:defRPr/>
            </a:pPr>
            <a:r>
              <a:rPr lang="en-GB" altLang="ko-KR" dirty="0" smtClean="0">
                <a:ea typeface="굴림" charset="-127"/>
              </a:rPr>
              <a:t>Only 16/49 trials reported </a:t>
            </a:r>
            <a:r>
              <a:rPr lang="en-GB" altLang="ko-KR" dirty="0" err="1" smtClean="0">
                <a:ea typeface="굴림" charset="-127"/>
              </a:rPr>
              <a:t>AEs</a:t>
            </a:r>
            <a:r>
              <a:rPr lang="en-GB" altLang="ko-KR" dirty="0" smtClean="0">
                <a:ea typeface="굴림" charset="-127"/>
              </a:rPr>
              <a:t> with no pre-selection</a:t>
            </a:r>
          </a:p>
          <a:p>
            <a:pPr eaLnBrk="1" hangingPunct="1">
              <a:defRPr/>
            </a:pPr>
            <a:r>
              <a:rPr lang="en-GB" altLang="ko-KR" dirty="0" smtClean="0">
                <a:ea typeface="굴림" charset="-127"/>
              </a:rPr>
              <a:t>67% reported only some </a:t>
            </a:r>
            <a:r>
              <a:rPr lang="en-GB" altLang="ko-KR" dirty="0" err="1" smtClean="0">
                <a:ea typeface="굴림" charset="-127"/>
              </a:rPr>
              <a:t>AEs</a:t>
            </a:r>
            <a:r>
              <a:rPr lang="en-GB" altLang="ko-KR" dirty="0" smtClean="0">
                <a:ea typeface="굴림" charset="-127"/>
              </a:rPr>
              <a:t> </a:t>
            </a:r>
          </a:p>
          <a:p>
            <a:pPr lvl="1" eaLnBrk="1" hangingPunct="1">
              <a:defRPr/>
            </a:pPr>
            <a:r>
              <a:rPr lang="en-GB" altLang="ko-KR" dirty="0" smtClean="0">
                <a:ea typeface="굴림" charset="-127"/>
              </a:rPr>
              <a:t>e.g. the most frequent, if P&lt;0.05, or  ‘selected’ </a:t>
            </a:r>
            <a:r>
              <a:rPr lang="en-GB" altLang="ko-KR" dirty="0" err="1" smtClean="0">
                <a:ea typeface="굴림" charset="-127"/>
              </a:rPr>
              <a:t>AEs</a:t>
            </a:r>
            <a:endParaRPr lang="en-GB" altLang="ko-KR" dirty="0" smtClean="0">
              <a:ea typeface="굴림" charset="-127"/>
            </a:endParaRPr>
          </a:p>
          <a:p>
            <a:pPr eaLnBrk="1" hangingPunct="1">
              <a:defRPr/>
            </a:pPr>
            <a:endParaRPr lang="en-GB" altLang="ko-KR" dirty="0" smtClean="0">
              <a:ea typeface="굴림" charset="-127"/>
            </a:endParaRPr>
          </a:p>
          <a:p>
            <a:pPr eaLnBrk="1" hangingPunct="1">
              <a:defRPr/>
            </a:pPr>
            <a:r>
              <a:rPr lang="en-GB" altLang="ko-KR" dirty="0" smtClean="0">
                <a:ea typeface="굴림" charset="-127"/>
              </a:rPr>
              <a:t>“These facts obstruct our ability to choose HAART based on currently published data.”</a:t>
            </a:r>
          </a:p>
          <a:p>
            <a:pPr eaLnBrk="1" hangingPunct="1">
              <a:defRPr/>
            </a:pPr>
            <a:endParaRPr lang="en-GB" dirty="0" smtClean="0">
              <a:solidFill>
                <a:schemeClr val="accent1">
                  <a:lumMod val="50000"/>
                </a:schemeClr>
              </a:solidFill>
              <a:ea typeface="굴림" charset="-127"/>
            </a:endParaRPr>
          </a:p>
          <a:p>
            <a:pPr eaLnBrk="1" hangingPunct="1">
              <a:defRPr/>
            </a:pPr>
            <a:r>
              <a:rPr lang="en-GB" dirty="0" smtClean="0">
                <a:solidFill>
                  <a:schemeClr val="accent1">
                    <a:lumMod val="50000"/>
                  </a:schemeClr>
                </a:solidFill>
                <a:ea typeface="굴림" charset="-127"/>
              </a:rPr>
              <a:t>“Authors and editors should ensure that reporting of </a:t>
            </a:r>
            <a:r>
              <a:rPr lang="en-GB" dirty="0" err="1" smtClean="0">
                <a:solidFill>
                  <a:schemeClr val="accent1">
                    <a:lumMod val="50000"/>
                  </a:schemeClr>
                </a:solidFill>
                <a:ea typeface="굴림" charset="-127"/>
              </a:rPr>
              <a:t>AEs</a:t>
            </a:r>
            <a:r>
              <a:rPr lang="en-GB" dirty="0" smtClean="0">
                <a:solidFill>
                  <a:schemeClr val="accent1">
                    <a:lumMod val="50000"/>
                  </a:schemeClr>
                </a:solidFill>
                <a:ea typeface="굴림" charset="-127"/>
              </a:rPr>
              <a:t> in HAART trials follows the CONSORT guidelines for reporting on harms in randomized trials.”</a:t>
            </a:r>
          </a:p>
          <a:p>
            <a:pPr eaLnBrk="1" hangingPunct="1">
              <a:defRPr/>
            </a:pPr>
            <a:endParaRPr lang="en-GB" dirty="0" smtClean="0">
              <a:ea typeface="굴림" charset="-127"/>
            </a:endParaRPr>
          </a:p>
        </p:txBody>
      </p:sp>
      <p:sp>
        <p:nvSpPr>
          <p:cNvPr id="5" name="Slide Number Placeholder 5"/>
          <p:cNvSpPr>
            <a:spLocks noGrp="1"/>
          </p:cNvSpPr>
          <p:nvPr>
            <p:ph type="sldNum" sz="quarter" idx="12"/>
          </p:nvPr>
        </p:nvSpPr>
        <p:spPr/>
        <p:txBody>
          <a:bodyPr/>
          <a:lstStyle/>
          <a:p>
            <a:pPr>
              <a:defRPr/>
            </a:pPr>
            <a:endParaRPr lang="en-GB"/>
          </a:p>
          <a:p>
            <a:pPr>
              <a:defRPr/>
            </a:pPr>
            <a:fld id="{F4E730FC-81D0-418D-8B0B-2C88B27ABA4F}" type="slidenum">
              <a:rPr lang="en-GB"/>
              <a:pPr>
                <a:defRPr/>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GB" dirty="0" smtClean="0"/>
              <a:t>Implementations  of CONSORT</a:t>
            </a:r>
          </a:p>
        </p:txBody>
      </p:sp>
      <p:sp>
        <p:nvSpPr>
          <p:cNvPr id="47108" name="Rectangle 3"/>
          <p:cNvSpPr>
            <a:spLocks noGrp="1" noChangeArrowheads="1"/>
          </p:cNvSpPr>
          <p:nvPr>
            <p:ph idx="1"/>
          </p:nvPr>
        </p:nvSpPr>
        <p:spPr>
          <a:xfrm>
            <a:off x="685800" y="1828800"/>
            <a:ext cx="7989888" cy="4267200"/>
          </a:xfrm>
        </p:spPr>
        <p:txBody>
          <a:bodyPr/>
          <a:lstStyle/>
          <a:p>
            <a:r>
              <a:rPr lang="en-GB" smtClean="0"/>
              <a:t>Acupuncture (STRICTA)</a:t>
            </a:r>
          </a:p>
          <a:p>
            <a:endParaRPr lang="en-GB" smtClean="0"/>
          </a:p>
          <a:p>
            <a:r>
              <a:rPr lang="en-GB" smtClean="0"/>
              <a:t>Herbal medicines</a:t>
            </a:r>
          </a:p>
          <a:p>
            <a:endParaRPr lang="en-GB" smtClean="0"/>
          </a:p>
          <a:p>
            <a:r>
              <a:rPr lang="en-GB" smtClean="0"/>
              <a:t>Pragmatic trials</a:t>
            </a:r>
          </a:p>
          <a:p>
            <a:endParaRPr lang="en-GB" smtClean="0"/>
          </a:p>
          <a:p>
            <a:r>
              <a:rPr lang="en-GB" smtClean="0"/>
              <a:t>Non-pharmacological treatments</a:t>
            </a:r>
          </a:p>
        </p:txBody>
      </p:sp>
      <p:sp>
        <p:nvSpPr>
          <p:cNvPr id="47106"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dirty="0" smtClean="0"/>
          </a:p>
        </p:txBody>
      </p:sp>
      <p:sp>
        <p:nvSpPr>
          <p:cNvPr id="50179"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679002F0-543D-4E7C-AC81-9C4C9928F777}" type="slidenum">
              <a:rPr lang="en-GB" smtClean="0"/>
              <a:pPr>
                <a:defRPr/>
              </a:pPr>
              <a:t>18</a:t>
            </a:fld>
            <a:endParaRPr lang="en-GB"/>
          </a:p>
        </p:txBody>
      </p:sp>
      <p:pic>
        <p:nvPicPr>
          <p:cNvPr id="50181" name="Picture 2"/>
          <p:cNvPicPr>
            <a:picLocks noChangeAspect="1" noChangeArrowheads="1"/>
          </p:cNvPicPr>
          <p:nvPr/>
        </p:nvPicPr>
        <p:blipFill>
          <a:blip r:embed="rId2" cstate="print"/>
          <a:srcRect/>
          <a:stretch>
            <a:fillRect/>
          </a:stretch>
        </p:blipFill>
        <p:spPr bwMode="auto">
          <a:xfrm>
            <a:off x="0" y="857250"/>
            <a:ext cx="9144000" cy="26035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dirty="0" smtClean="0"/>
              <a:t>2010 Revision of CONSORT</a:t>
            </a:r>
          </a:p>
        </p:txBody>
      </p:sp>
      <p:sp>
        <p:nvSpPr>
          <p:cNvPr id="52228" name="Rectangle 3"/>
          <p:cNvSpPr>
            <a:spLocks noGrp="1" noChangeArrowheads="1"/>
          </p:cNvSpPr>
          <p:nvPr>
            <p:ph idx="1"/>
          </p:nvPr>
        </p:nvSpPr>
        <p:spPr/>
        <p:txBody>
          <a:bodyPr/>
          <a:lstStyle/>
          <a:p>
            <a:r>
              <a:rPr lang="en-GB" dirty="0" smtClean="0"/>
              <a:t>Meeting in January 2007 </a:t>
            </a:r>
          </a:p>
          <a:p>
            <a:r>
              <a:rPr lang="en-GB" dirty="0" smtClean="0"/>
              <a:t>Revised checklist </a:t>
            </a:r>
          </a:p>
          <a:p>
            <a:r>
              <a:rPr lang="en-GB" dirty="0" smtClean="0"/>
              <a:t>Short paper (published in 9 journals) </a:t>
            </a:r>
          </a:p>
          <a:p>
            <a:r>
              <a:rPr lang="en-GB" dirty="0" smtClean="0"/>
              <a:t>Revised (and expanded) explanatory paper (</a:t>
            </a:r>
            <a:r>
              <a:rPr lang="en-GB" dirty="0" err="1" smtClean="0"/>
              <a:t>E&amp;E</a:t>
            </a:r>
            <a:r>
              <a:rPr lang="en-GB" dirty="0" smtClean="0"/>
              <a:t>)</a:t>
            </a:r>
          </a:p>
        </p:txBody>
      </p:sp>
      <p:sp>
        <p:nvSpPr>
          <p:cNvPr id="52226"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pic>
        <p:nvPicPr>
          <p:cNvPr id="204802" name="Picture 2"/>
          <p:cNvPicPr>
            <a:picLocks noChangeAspect="1" noChangeArrowheads="1"/>
          </p:cNvPicPr>
          <p:nvPr/>
        </p:nvPicPr>
        <p:blipFill>
          <a:blip r:embed="rId3" cstate="print"/>
          <a:srcRect/>
          <a:stretch>
            <a:fillRect/>
          </a:stretch>
        </p:blipFill>
        <p:spPr bwMode="auto">
          <a:xfrm>
            <a:off x="0" y="4335463"/>
            <a:ext cx="9144000" cy="2593975"/>
          </a:xfrm>
          <a:prstGeom prst="rect">
            <a:avLst/>
          </a:prstGeom>
          <a:noFill/>
          <a:ln w="12700" cap="flat" cmpd="sng">
            <a:solidFill>
              <a:schemeClr val="accent6">
                <a:lumMod val="60000"/>
                <a:lumOff val="40000"/>
              </a:schemeClr>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endParaRPr lang="en-US" smtClean="0"/>
          </a:p>
        </p:txBody>
      </p:sp>
      <p:sp>
        <p:nvSpPr>
          <p:cNvPr id="18436" name="Rectangle 3"/>
          <p:cNvSpPr>
            <a:spLocks noGrp="1" noChangeArrowheads="1"/>
          </p:cNvSpPr>
          <p:nvPr>
            <p:ph idx="1"/>
          </p:nvPr>
        </p:nvSpPr>
        <p:spPr/>
        <p:txBody>
          <a:bodyPr/>
          <a:lstStyle/>
          <a:p>
            <a:endParaRPr lang="en-GB" smtClean="0">
              <a:cs typeface="Times New Roman" pitchFamily="18" charset="0"/>
            </a:endParaRPr>
          </a:p>
          <a:p>
            <a:endParaRPr lang="en-GB" smtClean="0">
              <a:cs typeface="Times New Roman" pitchFamily="18" charset="0"/>
            </a:endParaRPr>
          </a:p>
          <a:p>
            <a:endParaRPr lang="en-GB" smtClean="0">
              <a:cs typeface="Times New Roman" pitchFamily="18" charset="0"/>
            </a:endParaRPr>
          </a:p>
          <a:p>
            <a:pPr algn="ctr">
              <a:buFont typeface="Wingdings" pitchFamily="2" charset="2"/>
              <a:buNone/>
            </a:pPr>
            <a:r>
              <a:rPr lang="en-GB" sz="2800" smtClean="0">
                <a:cs typeface="Times New Roman" pitchFamily="18" charset="0"/>
              </a:rPr>
              <a:t>	“The whole of medicine depends on the transparent reporting of</a:t>
            </a:r>
            <a:r>
              <a:rPr lang="en-GB" sz="2800" baseline="30000" smtClean="0">
                <a:cs typeface="Times New Roman" pitchFamily="18" charset="0"/>
              </a:rPr>
              <a:t> </a:t>
            </a:r>
            <a:br>
              <a:rPr lang="en-GB" sz="2800" baseline="30000" smtClean="0">
                <a:cs typeface="Times New Roman" pitchFamily="18" charset="0"/>
              </a:rPr>
            </a:br>
            <a:r>
              <a:rPr lang="en-GB" sz="2800" smtClean="0">
                <a:cs typeface="Times New Roman" pitchFamily="18" charset="0"/>
              </a:rPr>
              <a:t>clinical trials”</a:t>
            </a:r>
          </a:p>
          <a:p>
            <a:pPr algn="ctr">
              <a:buFont typeface="Wingdings" pitchFamily="2" charset="2"/>
              <a:buNone/>
            </a:pPr>
            <a:endParaRPr lang="en-GB" sz="2800" smtClean="0">
              <a:cs typeface="Times New Roman" pitchFamily="18" charset="0"/>
            </a:endParaRPr>
          </a:p>
          <a:p>
            <a:pPr algn="ctr">
              <a:buFont typeface="Wingdings" pitchFamily="2" charset="2"/>
              <a:buNone/>
            </a:pPr>
            <a:endParaRPr lang="en-GB" smtClean="0">
              <a:cs typeface="Times New Roman" pitchFamily="18" charset="0"/>
            </a:endParaRPr>
          </a:p>
          <a:p>
            <a:pPr algn="ctr">
              <a:buFont typeface="Wingdings" pitchFamily="2" charset="2"/>
              <a:buNone/>
            </a:pPr>
            <a:r>
              <a:rPr lang="en-CA" b="0" smtClean="0">
                <a:solidFill>
                  <a:schemeClr val="tx1"/>
                </a:solidFill>
                <a:cs typeface="Arial" charset="0"/>
              </a:rPr>
              <a:t>Drummond Rennie, </a:t>
            </a:r>
            <a:r>
              <a:rPr lang="en-CA" b="0" i="1" smtClean="0">
                <a:solidFill>
                  <a:schemeClr val="tx1"/>
                </a:solidFill>
                <a:cs typeface="Arial" charset="0"/>
              </a:rPr>
              <a:t>JAMA</a:t>
            </a:r>
            <a:r>
              <a:rPr lang="en-CA" b="0" smtClean="0">
                <a:solidFill>
                  <a:schemeClr val="tx1"/>
                </a:solidFill>
                <a:cs typeface="Arial" charset="0"/>
              </a:rPr>
              <a:t> 2001</a:t>
            </a:r>
            <a:r>
              <a:rPr lang="en-GB" b="0" smtClean="0">
                <a:solidFill>
                  <a:schemeClr val="tx1"/>
                </a:solidFill>
                <a:cs typeface="Times New Roman" pitchFamily="18" charset="0"/>
              </a:rPr>
              <a:t> </a:t>
            </a:r>
          </a:p>
        </p:txBody>
      </p:sp>
      <p:sp>
        <p:nvSpPr>
          <p:cNvPr id="18434"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dirty="0" smtClean="0"/>
              <a:t>Major changes in 2010</a:t>
            </a:r>
          </a:p>
        </p:txBody>
      </p:sp>
      <p:sp>
        <p:nvSpPr>
          <p:cNvPr id="53251" name="Content Placeholder 2"/>
          <p:cNvSpPr>
            <a:spLocks noGrp="1"/>
          </p:cNvSpPr>
          <p:nvPr>
            <p:ph idx="1"/>
          </p:nvPr>
        </p:nvSpPr>
        <p:spPr/>
        <p:txBody>
          <a:bodyPr/>
          <a:lstStyle/>
          <a:p>
            <a:r>
              <a:rPr lang="en-GB" smtClean="0"/>
              <a:t>Added 3 new items</a:t>
            </a:r>
          </a:p>
          <a:p>
            <a:pPr lvl="1"/>
            <a:r>
              <a:rPr lang="en-GB" smtClean="0"/>
              <a:t>Registration, Protocol, Funding</a:t>
            </a:r>
          </a:p>
          <a:p>
            <a:r>
              <a:rPr lang="en-GB" smtClean="0"/>
              <a:t>Added several sub-items</a:t>
            </a:r>
          </a:p>
          <a:p>
            <a:pPr lvl="1"/>
            <a:r>
              <a:rPr lang="en-GB" smtClean="0"/>
              <a:t>e.g. any important changes to methods after trial commencement, with a discussion of reasons</a:t>
            </a:r>
          </a:p>
          <a:p>
            <a:r>
              <a:rPr lang="en-GB" smtClean="0"/>
              <a:t>Made some items more specific </a:t>
            </a:r>
          </a:p>
          <a:p>
            <a:pPr lvl="1"/>
            <a:r>
              <a:rPr lang="en-GB" smtClean="0"/>
              <a:t>e.g. allocation concealment mechanism, blinding</a:t>
            </a:r>
          </a:p>
          <a:p>
            <a:r>
              <a:rPr lang="en-GB" smtClean="0"/>
              <a:t>We simplified and clarified the wording throughout </a:t>
            </a:r>
          </a:p>
          <a:p>
            <a:endParaRPr lang="en-GB" b="0" smtClean="0"/>
          </a:p>
          <a:p>
            <a:r>
              <a:rPr lang="en-GB" b="0" smtClean="0"/>
              <a:t>NB Changes are documented in paper</a:t>
            </a:r>
          </a:p>
          <a:p>
            <a:endParaRPr lang="en-GB"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C240D311-F6F2-44A9-AAAD-AB84B48629B5}"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dirty="0" smtClean="0"/>
              <a:t>Blinding in CONSORT 2010</a:t>
            </a:r>
          </a:p>
        </p:txBody>
      </p:sp>
      <p:sp>
        <p:nvSpPr>
          <p:cNvPr id="54275" name="Content Placeholder 2"/>
          <p:cNvSpPr>
            <a:spLocks noGrp="1"/>
          </p:cNvSpPr>
          <p:nvPr>
            <p:ph idx="1"/>
          </p:nvPr>
        </p:nvSpPr>
        <p:spPr/>
        <p:txBody>
          <a:bodyPr/>
          <a:lstStyle/>
          <a:p>
            <a:r>
              <a:rPr lang="en-GB" dirty="0" smtClean="0"/>
              <a:t>We added the specification of how blinding was done and, if relevant, a description of the similarity of interventions and procedures</a:t>
            </a:r>
          </a:p>
          <a:p>
            <a:r>
              <a:rPr lang="en-GB" dirty="0" smtClean="0"/>
              <a:t>We eliminated text on “how the success of blinding (masking) was assessed” </a:t>
            </a:r>
          </a:p>
          <a:p>
            <a:pPr lvl="1"/>
            <a:r>
              <a:rPr lang="en-GB" dirty="0" smtClean="0"/>
              <a:t>lack of empirical evidence supporting the practice </a:t>
            </a:r>
          </a:p>
          <a:p>
            <a:pPr lvl="1"/>
            <a:r>
              <a:rPr lang="en-GB" dirty="0" smtClean="0"/>
              <a:t>theoretical concerns about the validity of such assessment</a:t>
            </a:r>
          </a:p>
          <a:p>
            <a:endParaRPr lang="en-GB" dirty="0" smtClean="0"/>
          </a:p>
          <a:p>
            <a:endParaRPr lang="en-GB" dirty="0" smtClean="0"/>
          </a:p>
          <a:p>
            <a:endParaRPr lang="en-GB" dirty="0"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48EB1BF8-F7F4-473E-841B-C1994A3DC778}"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Evolution of the CONSORT Statement</a:t>
            </a:r>
          </a:p>
        </p:txBody>
      </p:sp>
      <p:sp>
        <p:nvSpPr>
          <p:cNvPr id="55299" name="Content Placeholder 2"/>
          <p:cNvSpPr>
            <a:spLocks noGrp="1"/>
          </p:cNvSpPr>
          <p:nvPr>
            <p:ph idx="1"/>
          </p:nvPr>
        </p:nvSpPr>
        <p:spPr/>
        <p:txBody>
          <a:bodyPr/>
          <a:lstStyle/>
          <a:p>
            <a:pPr>
              <a:buFont typeface="Wingdings" pitchFamily="2" charset="2"/>
              <a:buNone/>
            </a:pPr>
            <a:r>
              <a:rPr lang="en-US" smtClean="0">
                <a:solidFill>
                  <a:srgbClr val="0070C0"/>
                </a:solidFill>
              </a:rPr>
              <a:t>Outcomes</a:t>
            </a:r>
          </a:p>
          <a:p>
            <a:r>
              <a:rPr lang="en-US" smtClean="0"/>
              <a:t>CONSORT 1996</a:t>
            </a:r>
          </a:p>
          <a:p>
            <a:pPr lvl="1"/>
            <a:r>
              <a:rPr lang="en-GB" smtClean="0"/>
              <a:t>“Primary and secondary outcome measure(s) …”</a:t>
            </a:r>
            <a:endParaRPr lang="en-US" smtClean="0"/>
          </a:p>
          <a:p>
            <a:r>
              <a:rPr lang="en-US" smtClean="0"/>
              <a:t>CONSORT 2001</a:t>
            </a:r>
          </a:p>
          <a:p>
            <a:pPr lvl="1"/>
            <a:r>
              <a:rPr lang="en-GB" smtClean="0"/>
              <a:t>“Clearly defined primary and secondary outcome measures …”</a:t>
            </a:r>
          </a:p>
          <a:p>
            <a:r>
              <a:rPr lang="en-US" smtClean="0"/>
              <a:t>CONSORT 2010</a:t>
            </a:r>
          </a:p>
          <a:p>
            <a:pPr lvl="1"/>
            <a:r>
              <a:rPr lang="en-GB" smtClean="0"/>
              <a:t>“Completely defined prespecified primary and secondary outcome measures, including how and when they were assessed”</a:t>
            </a:r>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A6F79AB3-1B85-450F-8257-66EDAB51E7EA}"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dirty="0" smtClean="0"/>
              <a:t>Evolution of the CONSORT Statement</a:t>
            </a:r>
          </a:p>
        </p:txBody>
      </p:sp>
      <p:sp>
        <p:nvSpPr>
          <p:cNvPr id="56323" name="Content Placeholder 2"/>
          <p:cNvSpPr>
            <a:spLocks noGrp="1"/>
          </p:cNvSpPr>
          <p:nvPr>
            <p:ph idx="1"/>
          </p:nvPr>
        </p:nvSpPr>
        <p:spPr/>
        <p:txBody>
          <a:bodyPr/>
          <a:lstStyle/>
          <a:p>
            <a:pPr>
              <a:buFont typeface="Wingdings" pitchFamily="2" charset="2"/>
              <a:buNone/>
            </a:pPr>
            <a:r>
              <a:rPr lang="en-US" smtClean="0">
                <a:solidFill>
                  <a:srgbClr val="0070C0"/>
                </a:solidFill>
              </a:rPr>
              <a:t>Interventions</a:t>
            </a:r>
          </a:p>
          <a:p>
            <a:r>
              <a:rPr lang="en-US" smtClean="0"/>
              <a:t>CONSORT 1996</a:t>
            </a:r>
          </a:p>
          <a:p>
            <a:pPr lvl="1"/>
            <a:r>
              <a:rPr lang="en-GB" smtClean="0"/>
              <a:t> “Planned interventions and their timing”</a:t>
            </a:r>
          </a:p>
          <a:p>
            <a:r>
              <a:rPr lang="en-US" smtClean="0"/>
              <a:t>CONSORT 2001</a:t>
            </a:r>
          </a:p>
          <a:p>
            <a:pPr lvl="1"/>
            <a:r>
              <a:rPr lang="en-GB" smtClean="0"/>
              <a:t>“Precise details of the interventions intended for each group and how and when they were actually administered”</a:t>
            </a:r>
          </a:p>
          <a:p>
            <a:r>
              <a:rPr lang="en-US" smtClean="0"/>
              <a:t>CONSORT 2010</a:t>
            </a:r>
          </a:p>
          <a:p>
            <a:pPr lvl="1"/>
            <a:r>
              <a:rPr lang="en-GB" smtClean="0"/>
              <a:t>“The interventions for each group with sufficient details to allow replication, including how and when they were actually administered”</a:t>
            </a:r>
          </a:p>
        </p:txBody>
      </p:sp>
      <p:sp>
        <p:nvSpPr>
          <p:cNvPr id="4" name="Slide Number Placeholder 3"/>
          <p:cNvSpPr>
            <a:spLocks noGrp="1"/>
          </p:cNvSpPr>
          <p:nvPr>
            <p:ph type="sldNum" sz="quarter" idx="12"/>
          </p:nvPr>
        </p:nvSpPr>
        <p:spPr/>
        <p:txBody>
          <a:bodyPr/>
          <a:lstStyle/>
          <a:p>
            <a:pPr>
              <a:defRPr/>
            </a:pPr>
            <a:endParaRPr lang="en-GB" smtClean="0"/>
          </a:p>
          <a:p>
            <a:pPr>
              <a:defRPr/>
            </a:pPr>
            <a:fld id="{9E04E778-AEB6-421D-987F-AF98F13EC642}"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GB" dirty="0"/>
              <a:t>What do we need to know about treatment allocation?</a:t>
            </a:r>
          </a:p>
        </p:txBody>
      </p:sp>
      <p:sp>
        <p:nvSpPr>
          <p:cNvPr id="621571" name="Rectangle 3"/>
          <p:cNvSpPr>
            <a:spLocks noGrp="1" noChangeArrowheads="1"/>
          </p:cNvSpPr>
          <p:nvPr>
            <p:ph idx="1"/>
          </p:nvPr>
        </p:nvSpPr>
        <p:spPr/>
        <p:txBody>
          <a:bodyPr/>
          <a:lstStyle/>
          <a:p>
            <a:r>
              <a:rPr lang="en-GB"/>
              <a:t>Was the allocation sequence generated in an appropriately unpredictable way, e.g. by randomization  [“Sequence generation”]</a:t>
            </a:r>
          </a:p>
          <a:p>
            <a:pPr lvl="1"/>
            <a:r>
              <a:rPr lang="en-GB"/>
              <a:t>How was the sequence determined? </a:t>
            </a:r>
          </a:p>
          <a:p>
            <a:pPr lvl="1"/>
            <a:endParaRPr lang="en-GB"/>
          </a:p>
          <a:p>
            <a:r>
              <a:rPr lang="en-GB"/>
              <a:t>Was the act of allocating a treatment to a patient done without any knowledge of what treatment they will get?  [“Allocation concealment”] </a:t>
            </a:r>
          </a:p>
          <a:p>
            <a:pPr lvl="1"/>
            <a:r>
              <a:rPr lang="en-GB"/>
              <a:t>What was the mechanism of allocation?</a:t>
            </a:r>
          </a:p>
        </p:txBody>
      </p:sp>
      <p:sp>
        <p:nvSpPr>
          <p:cNvPr id="4" name="Footer Placeholder 4"/>
          <p:cNvSpPr>
            <a:spLocks noGrp="1"/>
          </p:cNvSpPr>
          <p:nvPr>
            <p:ph type="ftr" sz="quarter" idx="11"/>
          </p:nvPr>
        </p:nvSpPr>
        <p:spPr/>
        <p:txBody>
          <a:bodyPr/>
          <a:lstStyle/>
          <a:p>
            <a:endParaRPr lang="en-GB"/>
          </a:p>
          <a:p>
            <a:fld id="{1ECC4750-2FFC-45AA-8BD6-4FADB096C640}" type="slidenum">
              <a:rPr lang="en-GB">
                <a:latin typeface="Tahoma" pitchFamily="34" charset="0"/>
              </a:rPr>
              <a:pPr/>
              <a:t>24</a:t>
            </a:fld>
            <a:endParaRPr lang="en-GB">
              <a:latin typeface="Tahoma" pitchFamily="34" charset="0"/>
            </a:endParaRPr>
          </a:p>
        </p:txBody>
      </p:sp>
      <p:sp>
        <p:nvSpPr>
          <p:cNvPr id="5" name="Slide Number Placeholder 5"/>
          <p:cNvSpPr>
            <a:spLocks noGrp="1"/>
          </p:cNvSpPr>
          <p:nvPr>
            <p:ph type="sldNum" sz="quarter" idx="12"/>
          </p:nvPr>
        </p:nvSpPr>
        <p:spPr/>
        <p:txBody>
          <a:bodyPr/>
          <a:lstStyle/>
          <a:p>
            <a:endParaRPr lang="en-GB"/>
          </a:p>
          <a:p>
            <a:fld id="{29D5373E-3497-4AD3-932A-5199827CF9D8}" type="slidenum">
              <a:rPr lang="en-GB"/>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GB" dirty="0"/>
              <a:t>Description of randomization in </a:t>
            </a:r>
            <a:r>
              <a:rPr lang="en-GB" dirty="0" err="1"/>
              <a:t>RCTs</a:t>
            </a:r>
            <a:r>
              <a:rPr lang="en-GB" dirty="0"/>
              <a:t> </a:t>
            </a:r>
          </a:p>
        </p:txBody>
      </p:sp>
      <p:sp>
        <p:nvSpPr>
          <p:cNvPr id="620547" name="Rectangle 3"/>
          <p:cNvSpPr>
            <a:spLocks noGrp="1" noChangeArrowheads="1"/>
          </p:cNvSpPr>
          <p:nvPr>
            <p:ph idx="1"/>
          </p:nvPr>
        </p:nvSpPr>
        <p:spPr/>
        <p:txBody>
          <a:bodyPr/>
          <a:lstStyle/>
          <a:p>
            <a:pPr>
              <a:buFont typeface="Wingdings" pitchFamily="2" charset="2"/>
              <a:buNone/>
            </a:pPr>
            <a:r>
              <a:rPr lang="en-GB" dirty="0"/>
              <a:t>So important that CONSORT checklist has </a:t>
            </a:r>
            <a:r>
              <a:rPr lang="en-GB" dirty="0" smtClean="0"/>
              <a:t>3-4 </a:t>
            </a:r>
            <a:r>
              <a:rPr lang="en-GB" dirty="0"/>
              <a:t>items: </a:t>
            </a:r>
          </a:p>
          <a:p>
            <a:pPr>
              <a:buFont typeface="Wingdings" pitchFamily="2" charset="2"/>
              <a:buNone/>
            </a:pPr>
            <a:r>
              <a:rPr lang="en-GB" b="0" i="1" dirty="0"/>
              <a:t>Item </a:t>
            </a:r>
            <a:r>
              <a:rPr lang="en-GB" b="0" i="1" dirty="0" smtClean="0"/>
              <a:t>8a. </a:t>
            </a:r>
            <a:r>
              <a:rPr lang="en-GB" b="0" dirty="0"/>
              <a:t>Method used to generate the random allocation </a:t>
            </a:r>
            <a:r>
              <a:rPr lang="en-GB" b="0" dirty="0" smtClean="0"/>
              <a:t>sequence </a:t>
            </a:r>
          </a:p>
          <a:p>
            <a:pPr>
              <a:buNone/>
            </a:pPr>
            <a:r>
              <a:rPr lang="en-GB" b="0" i="1" dirty="0" smtClean="0"/>
              <a:t>Item 8b</a:t>
            </a:r>
            <a:r>
              <a:rPr lang="en-GB" b="0" dirty="0" smtClean="0"/>
              <a:t>. Type of randomisation; details of any restriction (such as blocking and block size) 	</a:t>
            </a:r>
          </a:p>
          <a:p>
            <a:pPr>
              <a:buNone/>
            </a:pPr>
            <a:r>
              <a:rPr lang="en-GB" b="0" i="1" dirty="0"/>
              <a:t>Item 9. </a:t>
            </a:r>
            <a:r>
              <a:rPr lang="en-GB" b="0" dirty="0" smtClean="0"/>
              <a:t>Mechanism used to implement the random allocation sequence (such as sequentially numbered containers), describing any steps taken to conceal the sequence until interventions were assigned</a:t>
            </a:r>
          </a:p>
          <a:p>
            <a:pPr>
              <a:buNone/>
            </a:pPr>
            <a:r>
              <a:rPr lang="en-GB" b="0" i="1" dirty="0" smtClean="0"/>
              <a:t>Item 10. </a:t>
            </a:r>
            <a:r>
              <a:rPr lang="en-GB" b="0" dirty="0" smtClean="0"/>
              <a:t>Who generated the random allocation sequence, who enrolled participants, and who assigned participants to interventions	</a:t>
            </a:r>
          </a:p>
          <a:p>
            <a:pPr>
              <a:buNone/>
            </a:pPr>
            <a:r>
              <a:rPr lang="en-GB" b="0" dirty="0" smtClean="0"/>
              <a:t>	</a:t>
            </a:r>
          </a:p>
        </p:txBody>
      </p:sp>
      <p:sp>
        <p:nvSpPr>
          <p:cNvPr id="4" name="Footer Placeholder 4"/>
          <p:cNvSpPr>
            <a:spLocks noGrp="1"/>
          </p:cNvSpPr>
          <p:nvPr>
            <p:ph type="ftr" sz="quarter" idx="11"/>
          </p:nvPr>
        </p:nvSpPr>
        <p:spPr/>
        <p:txBody>
          <a:bodyPr/>
          <a:lstStyle/>
          <a:p>
            <a:endParaRPr lang="en-GB"/>
          </a:p>
          <a:p>
            <a:fld id="{4A7209BD-16CB-43DF-BA02-631F8D73047A}" type="slidenum">
              <a:rPr lang="en-GB">
                <a:latin typeface="Tahoma" pitchFamily="34" charset="0"/>
              </a:rPr>
              <a:pPr/>
              <a:t>25</a:t>
            </a:fld>
            <a:endParaRPr lang="en-GB">
              <a:latin typeface="Tahoma" pitchFamily="34" charset="0"/>
            </a:endParaRPr>
          </a:p>
        </p:txBody>
      </p:sp>
      <p:sp>
        <p:nvSpPr>
          <p:cNvPr id="5" name="Slide Number Placeholder 5"/>
          <p:cNvSpPr>
            <a:spLocks noGrp="1"/>
          </p:cNvSpPr>
          <p:nvPr>
            <p:ph type="sldNum" sz="quarter" idx="12"/>
          </p:nvPr>
        </p:nvSpPr>
        <p:spPr/>
        <p:txBody>
          <a:bodyPr/>
          <a:lstStyle/>
          <a:p>
            <a:endParaRPr lang="en-GB"/>
          </a:p>
          <a:p>
            <a:fld id="{EC0FAB45-BB84-4152-8BD1-F3A8B1D88D17}" type="slidenum">
              <a:rPr lang="en-GB"/>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GB" dirty="0"/>
              <a:t>Good (clear) reporting</a:t>
            </a:r>
          </a:p>
        </p:txBody>
      </p:sp>
      <p:sp>
        <p:nvSpPr>
          <p:cNvPr id="596995" name="Rectangle 3"/>
          <p:cNvSpPr>
            <a:spLocks noGrp="1" noChangeArrowheads="1"/>
          </p:cNvSpPr>
          <p:nvPr>
            <p:ph idx="1"/>
          </p:nvPr>
        </p:nvSpPr>
        <p:spPr/>
        <p:txBody>
          <a:bodyPr/>
          <a:lstStyle/>
          <a:p>
            <a:pPr>
              <a:buFont typeface="Wingdings" pitchFamily="2" charset="2"/>
              <a:buNone/>
            </a:pPr>
            <a:r>
              <a:rPr lang="en-GB"/>
              <a:t>Sequence generation:</a:t>
            </a:r>
          </a:p>
          <a:p>
            <a:r>
              <a:rPr lang="en-GB" b="0"/>
              <a:t>“Independent pharmacists dispensed either active or placebo inhalers according to a computer generated randomization list.”</a:t>
            </a:r>
          </a:p>
          <a:p>
            <a:r>
              <a:rPr lang="en-GB" b="0"/>
              <a:t>... The randomization code was developed using a computer random number generator to select random permuted blocks. The block lengths were 4, 8, and 10 varied randomly ...”</a:t>
            </a:r>
          </a:p>
          <a:p>
            <a:endParaRPr lang="en-GB"/>
          </a:p>
        </p:txBody>
      </p:sp>
      <p:sp>
        <p:nvSpPr>
          <p:cNvPr id="5" name="Footer Placeholder 4"/>
          <p:cNvSpPr>
            <a:spLocks noGrp="1"/>
          </p:cNvSpPr>
          <p:nvPr>
            <p:ph type="ftr" sz="quarter" idx="11"/>
          </p:nvPr>
        </p:nvSpPr>
        <p:spPr/>
        <p:txBody>
          <a:bodyPr/>
          <a:lstStyle/>
          <a:p>
            <a:endParaRPr lang="en-GB"/>
          </a:p>
          <a:p>
            <a:endParaRPr lang="en-GB">
              <a:solidFill>
                <a:schemeClr val="bg2"/>
              </a:solidFill>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GB" dirty="0"/>
              <a:t>Clear reporting but poor methodology </a:t>
            </a:r>
          </a:p>
        </p:txBody>
      </p:sp>
      <p:sp>
        <p:nvSpPr>
          <p:cNvPr id="601091" name="Rectangle 3"/>
          <p:cNvSpPr>
            <a:spLocks noGrp="1" noChangeArrowheads="1"/>
          </p:cNvSpPr>
          <p:nvPr>
            <p:ph idx="1"/>
          </p:nvPr>
        </p:nvSpPr>
        <p:spPr/>
        <p:txBody>
          <a:bodyPr/>
          <a:lstStyle/>
          <a:p>
            <a:pPr>
              <a:buFont typeface="Wingdings" pitchFamily="2" charset="2"/>
              <a:buNone/>
            </a:pPr>
            <a:r>
              <a:rPr lang="en-GB"/>
              <a:t>	“Randomization was alternated every 10 patients, such that the first 10 patients were assigned to early atropine and the next 10 to the regular protocol, etc.  To avoid possible bias, the last 10 were also assigned to early atropine.”</a:t>
            </a:r>
            <a:br>
              <a:rPr lang="en-GB"/>
            </a:br>
            <a:endParaRPr lang="en-GB"/>
          </a:p>
          <a:p>
            <a:pPr algn="r">
              <a:buFont typeface="Wingdings" pitchFamily="2" charset="2"/>
              <a:buNone/>
            </a:pPr>
            <a:r>
              <a:rPr lang="en-GB" b="0"/>
              <a:t>[Lessick et al, </a:t>
            </a:r>
            <a:r>
              <a:rPr lang="en-GB" b="0" i="1"/>
              <a:t>Eur J Echocardiography</a:t>
            </a:r>
            <a:r>
              <a:rPr lang="en-GB" b="0"/>
              <a:t> 2000;1:257-62]</a:t>
            </a:r>
          </a:p>
        </p:txBody>
      </p:sp>
      <p:sp>
        <p:nvSpPr>
          <p:cNvPr id="5" name="Footer Placeholder 4"/>
          <p:cNvSpPr>
            <a:spLocks noGrp="1"/>
          </p:cNvSpPr>
          <p:nvPr>
            <p:ph type="ftr" sz="quarter" idx="11"/>
          </p:nvPr>
        </p:nvSpPr>
        <p:spPr/>
        <p:txBody>
          <a:bodyPr/>
          <a:lstStyle/>
          <a:p>
            <a:endParaRPr lang="en-GB"/>
          </a:p>
          <a:p>
            <a:endParaRPr lang="en-GB">
              <a:solidFill>
                <a:schemeClr val="bg2"/>
              </a:solidFill>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GB" dirty="0"/>
              <a:t>Clear reporting?</a:t>
            </a:r>
          </a:p>
        </p:txBody>
      </p:sp>
      <p:sp>
        <p:nvSpPr>
          <p:cNvPr id="599043" name="Rectangle 3"/>
          <p:cNvSpPr>
            <a:spLocks noGrp="1" noChangeArrowheads="1"/>
          </p:cNvSpPr>
          <p:nvPr>
            <p:ph idx="1"/>
          </p:nvPr>
        </p:nvSpPr>
        <p:spPr/>
        <p:txBody>
          <a:bodyPr/>
          <a:lstStyle/>
          <a:p>
            <a:pPr defTabSz="762000">
              <a:spcBef>
                <a:spcPts val="500"/>
              </a:spcBef>
              <a:spcAft>
                <a:spcPts val="500"/>
              </a:spcAft>
              <a:buFont typeface="Wingdings" pitchFamily="2" charset="2"/>
              <a:buNone/>
            </a:pPr>
            <a:r>
              <a:rPr lang="en-GB"/>
              <a:t>	“Patients were assigned to either the intervention or control group, by selection of a card from a pile of equal numbers of cards for each group.” </a:t>
            </a:r>
            <a:br>
              <a:rPr lang="en-GB"/>
            </a:br>
            <a:endParaRPr lang="en-GB"/>
          </a:p>
          <a:p>
            <a:pPr algn="r" defTabSz="762000">
              <a:spcBef>
                <a:spcPts val="500"/>
              </a:spcBef>
              <a:spcAft>
                <a:spcPts val="500"/>
              </a:spcAft>
              <a:buFont typeface="Wingdings" pitchFamily="2" charset="2"/>
              <a:buNone/>
            </a:pPr>
            <a:r>
              <a:rPr lang="en-GB"/>
              <a:t>					</a:t>
            </a:r>
            <a:r>
              <a:rPr lang="en-GB" b="0"/>
              <a:t>[</a:t>
            </a:r>
            <a:r>
              <a:rPr lang="en-GB" b="0" i="1"/>
              <a:t>Lancet </a:t>
            </a:r>
            <a:r>
              <a:rPr lang="en-GB" b="0"/>
              <a:t> 2002; 360: 1455–61.]</a:t>
            </a:r>
            <a:r>
              <a:rPr lang="en-GB"/>
              <a:t/>
            </a:r>
            <a:br>
              <a:rPr lang="en-GB"/>
            </a:br>
            <a:endParaRPr lang="en-GB"/>
          </a:p>
        </p:txBody>
      </p:sp>
      <p:sp>
        <p:nvSpPr>
          <p:cNvPr id="5" name="Footer Placeholder 4"/>
          <p:cNvSpPr>
            <a:spLocks noGrp="1"/>
          </p:cNvSpPr>
          <p:nvPr>
            <p:ph type="ftr" sz="quarter" idx="11"/>
          </p:nvPr>
        </p:nvSpPr>
        <p:spPr/>
        <p:txBody>
          <a:bodyPr/>
          <a:lstStyle/>
          <a:p>
            <a:endParaRPr lang="en-GB"/>
          </a:p>
          <a:p>
            <a:endParaRPr lang="en-GB">
              <a:solidFill>
                <a:schemeClr val="bg2"/>
              </a:solidFill>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dirty="0"/>
              <a:t>The Post-It method of allocation</a:t>
            </a:r>
          </a:p>
        </p:txBody>
      </p:sp>
      <p:sp>
        <p:nvSpPr>
          <p:cNvPr id="362499" name="Rectangle 3"/>
          <p:cNvSpPr>
            <a:spLocks noGrp="1" noChangeArrowheads="1"/>
          </p:cNvSpPr>
          <p:nvPr>
            <p:ph type="body" idx="1"/>
          </p:nvPr>
        </p:nvSpPr>
        <p:spPr/>
        <p:txBody>
          <a:bodyPr/>
          <a:lstStyle/>
          <a:p>
            <a:pPr>
              <a:spcBef>
                <a:spcPts val="500"/>
              </a:spcBef>
              <a:spcAft>
                <a:spcPts val="500"/>
              </a:spcAft>
            </a:pPr>
            <a:r>
              <a:rPr lang="en-GB" b="0" dirty="0"/>
              <a:t>“The sequence was created on a pad of Post-It notes by a person who never had patient contact. </a:t>
            </a:r>
          </a:p>
          <a:p>
            <a:pPr>
              <a:spcBef>
                <a:spcPts val="500"/>
              </a:spcBef>
              <a:spcAft>
                <a:spcPts val="500"/>
              </a:spcAft>
            </a:pPr>
            <a:r>
              <a:rPr lang="en-GB" b="0" dirty="0"/>
              <a:t>“Group assignment was made according to the next Post-It note by on-site personnel enrolling the patient. Assignment was made after the patient agreed to participate in the trial and the on-site personnel were not aware of the assignment until that time (blinded). </a:t>
            </a:r>
          </a:p>
          <a:p>
            <a:pPr>
              <a:spcBef>
                <a:spcPts val="500"/>
              </a:spcBef>
              <a:spcAft>
                <a:spcPts val="500"/>
              </a:spcAft>
            </a:pPr>
            <a:r>
              <a:rPr lang="en-GB" b="0" dirty="0"/>
              <a:t>“The Post-It notes were kept in a closed envelope on site by the investigator/enrolment team.</a:t>
            </a:r>
          </a:p>
          <a:p>
            <a:pPr>
              <a:spcBef>
                <a:spcPts val="500"/>
              </a:spcBef>
              <a:spcAft>
                <a:spcPts val="500"/>
              </a:spcAft>
            </a:pPr>
            <a:r>
              <a:rPr lang="en-GB" b="0" dirty="0"/>
              <a:t>“We've found this to be a straightforward, uncomplicated, user-friendly and efficient way to have the randomization implemented.”</a:t>
            </a:r>
          </a:p>
          <a:p>
            <a:endParaRPr lang="en-GB" dirty="0"/>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29</a:t>
            </a:fld>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endParaRPr lang="en-US" dirty="0" smtClean="0"/>
          </a:p>
        </p:txBody>
      </p:sp>
      <p:sp>
        <p:nvSpPr>
          <p:cNvPr id="1072131" name="Rectangle 3"/>
          <p:cNvSpPr>
            <a:spLocks noGrp="1" noChangeArrowheads="1"/>
          </p:cNvSpPr>
          <p:nvPr>
            <p:ph idx="1"/>
          </p:nvPr>
        </p:nvSpPr>
        <p:spPr/>
        <p:txBody>
          <a:bodyPr/>
          <a:lstStyle/>
          <a:p>
            <a:r>
              <a:rPr lang="en-GB" sz="2000" dirty="0" smtClean="0"/>
              <a:t>“This leads one to consider if it is possible, in planning a trial, in reporting the results, or in assessing the published reports of trials, to apply criteria which must be satisfied if the analysis is to be entirely acceptable….</a:t>
            </a:r>
          </a:p>
          <a:p>
            <a:r>
              <a:rPr lang="en-GB" sz="2000" dirty="0" smtClean="0"/>
              <a:t>“A basic principle can be set up that … it is at least as important to describe the techniques employed and the conditions in which the experiment was conducted, as to give the detailed statistical analysis of results.”</a:t>
            </a:r>
          </a:p>
          <a:p>
            <a:r>
              <a:rPr lang="en-GB" sz="2000" dirty="0" smtClean="0"/>
              <a:t>“If cases are allotted to a control group or to a treatment group … what method of random selection is used?”</a:t>
            </a:r>
          </a:p>
          <a:p>
            <a:pPr algn="ctr">
              <a:buFont typeface="Wingdings" pitchFamily="2" charset="2"/>
              <a:buNone/>
            </a:pPr>
            <a:r>
              <a:rPr lang="en-GB" sz="2000" b="0" dirty="0" smtClean="0"/>
              <a:t>[Daniels M. Scientific appraisement of new drugs in tuberculosis. </a:t>
            </a:r>
            <a:r>
              <a:rPr lang="en-GB" sz="2000" b="0" i="1" dirty="0" smtClean="0"/>
              <a:t>Am Rev </a:t>
            </a:r>
            <a:r>
              <a:rPr lang="en-GB" sz="2000" b="0" i="1" dirty="0" err="1" smtClean="0"/>
              <a:t>Tuberc</a:t>
            </a:r>
            <a:r>
              <a:rPr lang="en-GB" sz="2000" b="0" dirty="0" smtClean="0"/>
              <a:t> 1950;61:751-6.]</a:t>
            </a:r>
          </a:p>
        </p:txBody>
      </p:sp>
      <p:sp>
        <p:nvSpPr>
          <p:cNvPr id="30722"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2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2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endParaRPr lang="en-US" dirty="0"/>
          </a:p>
        </p:txBody>
      </p:sp>
      <p:sp>
        <p:nvSpPr>
          <p:cNvPr id="374787" name="Rectangle 3"/>
          <p:cNvSpPr>
            <a:spLocks noGrp="1" noChangeArrowheads="1"/>
          </p:cNvSpPr>
          <p:nvPr>
            <p:ph type="body" idx="1"/>
          </p:nvPr>
        </p:nvSpPr>
        <p:spPr/>
        <p:txBody>
          <a:bodyPr/>
          <a:lstStyle/>
          <a:p>
            <a:r>
              <a:rPr lang="en-GB" dirty="0"/>
              <a:t>“Randomization was alternated every 10 patients, such that the first 10 patients were assigned to early atropine and the next 10 to the regular protocol, etc.  To avoid possible bias, the last 10 were also assigned to early atropine.”</a:t>
            </a:r>
            <a:br>
              <a:rPr lang="en-GB" dirty="0"/>
            </a:br>
            <a:endParaRPr lang="en-GB" dirty="0"/>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GB" dirty="0"/>
              <a:t>Concealed allocation?</a:t>
            </a:r>
          </a:p>
        </p:txBody>
      </p:sp>
      <p:sp>
        <p:nvSpPr>
          <p:cNvPr id="363523" name="Rectangle 3"/>
          <p:cNvSpPr>
            <a:spLocks noGrp="1" noChangeArrowheads="1"/>
          </p:cNvSpPr>
          <p:nvPr>
            <p:ph idx="1"/>
          </p:nvPr>
        </p:nvSpPr>
        <p:spPr/>
        <p:txBody>
          <a:bodyPr/>
          <a:lstStyle/>
          <a:p>
            <a:r>
              <a:rPr lang="en-GB" dirty="0"/>
              <a:t>“Randomization was carried out by having prepared in advance a small box with 50 identically sized pieces of paper folded so that they could not be read. 25 had A and 25 had B written on them. The box was shaken and one of the pieces of paper was removed from the box blindly.”</a:t>
            </a:r>
          </a:p>
          <a:p>
            <a:endParaRPr lang="en-GB" dirty="0"/>
          </a:p>
          <a:p>
            <a:pPr>
              <a:buFontTx/>
              <a:buNone/>
            </a:pPr>
            <a:r>
              <a:rPr lang="en-GB" sz="2000" b="0" dirty="0"/>
              <a:t>[</a:t>
            </a:r>
            <a:r>
              <a:rPr lang="en-GB" sz="2000" b="0" dirty="0" err="1"/>
              <a:t>Coan</a:t>
            </a:r>
            <a:r>
              <a:rPr lang="en-GB" sz="2000" b="0" dirty="0"/>
              <a:t> et al (1980) cited by van </a:t>
            </a:r>
            <a:r>
              <a:rPr lang="en-GB" sz="2000" b="0" dirty="0" err="1"/>
              <a:t>Tulder</a:t>
            </a:r>
            <a:r>
              <a:rPr lang="en-GB" sz="2000" b="0" dirty="0"/>
              <a:t> et al.  Spine 1999.]</a:t>
            </a:r>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dirty="0"/>
          </a:p>
        </p:txBody>
      </p:sp>
      <p:sp>
        <p:nvSpPr>
          <p:cNvPr id="364547" name="Rectangle 3"/>
          <p:cNvSpPr>
            <a:spLocks noGrp="1" noChangeArrowheads="1"/>
          </p:cNvSpPr>
          <p:nvPr>
            <p:ph type="body" idx="1"/>
          </p:nvPr>
        </p:nvSpPr>
        <p:spPr>
          <a:xfrm>
            <a:off x="381000" y="1600200"/>
            <a:ext cx="8534400" cy="4724400"/>
          </a:xfrm>
        </p:spPr>
        <p:txBody>
          <a:bodyPr/>
          <a:lstStyle/>
          <a:p>
            <a:pPr>
              <a:buFontTx/>
              <a:buNone/>
            </a:pPr>
            <a:r>
              <a:rPr lang="en-GB" b="0" dirty="0"/>
              <a:t>	“They were randomised by selecting from random numbers held in sealed envelopes”</a:t>
            </a:r>
          </a:p>
          <a:p>
            <a:endParaRPr lang="en-GB" b="0" dirty="0"/>
          </a:p>
          <a:p>
            <a:endParaRPr lang="en-GB" b="0" dirty="0"/>
          </a:p>
          <a:p>
            <a:pPr>
              <a:buFontTx/>
              <a:buNone/>
            </a:pPr>
            <a:r>
              <a:rPr lang="en-GB" b="0" dirty="0"/>
              <a:t>	“Randomisation was performed in advance with a random number table by a hospital pharmacist not involved in the study, and treatment allocations were sealed in opaque envelopes. Investigators were blind to these allocations.”</a:t>
            </a:r>
          </a:p>
          <a:p>
            <a:pPr>
              <a:buFontTx/>
              <a:buNone/>
            </a:pPr>
            <a:endParaRPr lang="en-GB" b="0" dirty="0"/>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32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4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a:p>
            <a:fld id="{621AF3D6-881A-4F50-9135-8266287E278F}" type="slidenum">
              <a:rPr lang="en-GB"/>
              <a:pPr/>
              <a:t>33</a:t>
            </a:fld>
            <a:endParaRPr lang="en-GB" dirty="0"/>
          </a:p>
        </p:txBody>
      </p:sp>
      <p:sp>
        <p:nvSpPr>
          <p:cNvPr id="218114" name="Rectangle 2"/>
          <p:cNvSpPr>
            <a:spLocks noGrp="1" noChangeArrowheads="1"/>
          </p:cNvSpPr>
          <p:nvPr>
            <p:ph type="title"/>
          </p:nvPr>
        </p:nvSpPr>
        <p:spPr/>
        <p:txBody>
          <a:bodyPr/>
          <a:lstStyle/>
          <a:p>
            <a:r>
              <a:rPr lang="en-GB"/>
              <a:t>Comparing trial publications with protocols – sample size and analysis</a:t>
            </a:r>
          </a:p>
        </p:txBody>
      </p:sp>
      <p:sp>
        <p:nvSpPr>
          <p:cNvPr id="218115" name="Rectangle 3"/>
          <p:cNvSpPr>
            <a:spLocks noGrp="1" noChangeArrowheads="1"/>
          </p:cNvSpPr>
          <p:nvPr>
            <p:ph type="body" idx="1"/>
          </p:nvPr>
        </p:nvSpPr>
        <p:spPr/>
        <p:txBody>
          <a:bodyPr/>
          <a:lstStyle/>
          <a:p>
            <a:r>
              <a:rPr lang="en-GB"/>
              <a:t>Unacknowledged discrepancies between protocols and publications</a:t>
            </a:r>
          </a:p>
          <a:p>
            <a:pPr lvl="1"/>
            <a:r>
              <a:rPr lang="en-GB" b="1"/>
              <a:t>sample size calculations (18/34 trials), </a:t>
            </a:r>
          </a:p>
          <a:p>
            <a:pPr lvl="1"/>
            <a:r>
              <a:rPr lang="en-GB" b="1"/>
              <a:t>methods of handling protocol deviations (19/43) </a:t>
            </a:r>
          </a:p>
          <a:p>
            <a:pPr lvl="1"/>
            <a:r>
              <a:rPr lang="en-GB" b="1"/>
              <a:t>missing data (39/49), </a:t>
            </a:r>
          </a:p>
          <a:p>
            <a:pPr lvl="1"/>
            <a:r>
              <a:rPr lang="en-GB" b="1"/>
              <a:t>primary outcome analyses (25/42)</a:t>
            </a:r>
          </a:p>
          <a:p>
            <a:pPr lvl="1"/>
            <a:r>
              <a:rPr lang="en-GB" b="1"/>
              <a:t>subgroup analyses (25/25)</a:t>
            </a:r>
          </a:p>
          <a:p>
            <a:pPr lvl="1"/>
            <a:r>
              <a:rPr lang="en-GB" b="1"/>
              <a:t>adjusted analyses (23/28)</a:t>
            </a:r>
          </a:p>
          <a:p>
            <a:pPr lvl="1"/>
            <a:endParaRPr lang="en-GB" b="1"/>
          </a:p>
          <a:p>
            <a:r>
              <a:rPr lang="en-GB"/>
              <a:t>Interim analyses were described in 13 protocols but mentioned in only five corresponding publications</a:t>
            </a:r>
            <a:endParaRPr lang="en-GB" b="0"/>
          </a:p>
          <a:p>
            <a:pPr algn="ctr">
              <a:buFont typeface="Wingdings" pitchFamily="2" charset="2"/>
              <a:buNone/>
            </a:pPr>
            <a:r>
              <a:rPr lang="en-GB" b="0"/>
              <a:t>[Chan et al, </a:t>
            </a:r>
            <a:r>
              <a:rPr lang="en-GB" b="0" i="1"/>
              <a:t>BMJ</a:t>
            </a:r>
            <a:r>
              <a:rPr lang="en-GB" b="0"/>
              <a:t>  2008]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dirty="0" smtClean="0"/>
          </a:p>
        </p:txBody>
      </p:sp>
      <p:sp>
        <p:nvSpPr>
          <p:cNvPr id="63491" name="Content Placeholder 2"/>
          <p:cNvSpPr>
            <a:spLocks noGrp="1"/>
          </p:cNvSpPr>
          <p:nvPr>
            <p:ph idx="1"/>
          </p:nvPr>
        </p:nvSpPr>
        <p:spPr/>
        <p:txBody>
          <a:bodyPr/>
          <a:lstStyle/>
          <a:p>
            <a:endParaRPr lang="en-US" smtClean="0"/>
          </a:p>
          <a:p>
            <a:endParaRPr lang="en-US" smtClean="0"/>
          </a:p>
          <a:p>
            <a:endParaRPr lang="en-US" smtClean="0"/>
          </a:p>
          <a:p>
            <a:pPr>
              <a:buFont typeface="Wingdings" pitchFamily="2" charset="2"/>
              <a:buNone/>
            </a:pPr>
            <a:r>
              <a:rPr lang="en-US" smtClean="0"/>
              <a:t>	</a:t>
            </a:r>
          </a:p>
          <a:p>
            <a:pPr>
              <a:buFont typeface="Wingdings" pitchFamily="2" charset="2"/>
              <a:buNone/>
            </a:pPr>
            <a:r>
              <a:rPr lang="en-US" smtClean="0"/>
              <a:t>	“</a:t>
            </a:r>
            <a:r>
              <a:rPr lang="en-GB" smtClean="0"/>
              <a:t>Electronic publication of a protocol could be simply the first element in a sequence of “threaded” electronic publications, which continues with reports of the resulting research (published in sufficient detail to meet some of the criticisms of less detailed reports published in print journals), followed by deposition of the complete data set.”</a:t>
            </a:r>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762DAF0F-1EBD-4F0E-A104-6B20E04CD95A}" type="slidenum">
              <a:rPr lang="en-GB" smtClean="0"/>
              <a:pPr>
                <a:defRPr/>
              </a:pPr>
              <a:t>34</a:t>
            </a:fld>
            <a:endParaRPr lang="en-GB"/>
          </a:p>
        </p:txBody>
      </p:sp>
      <p:pic>
        <p:nvPicPr>
          <p:cNvPr id="63493" name="Picture 5"/>
          <p:cNvPicPr>
            <a:picLocks noChangeAspect="1" noChangeArrowheads="1"/>
          </p:cNvPicPr>
          <p:nvPr/>
        </p:nvPicPr>
        <p:blipFill>
          <a:blip r:embed="rId2" cstate="print"/>
          <a:srcRect/>
          <a:stretch>
            <a:fillRect/>
          </a:stretch>
        </p:blipFill>
        <p:spPr bwMode="auto">
          <a:xfrm>
            <a:off x="142875" y="428625"/>
            <a:ext cx="8929688" cy="2386013"/>
          </a:xfrm>
          <a:prstGeom prst="rect">
            <a:avLst/>
          </a:prstGeom>
          <a:noFill/>
          <a:ln w="12700">
            <a:solidFill>
              <a:srgbClr val="FF7C80"/>
            </a:solidFill>
            <a:miter lim="800000"/>
            <a:headEnd type="none" w="sm" len="sm"/>
            <a:tailEnd type="none" w="sm" len="sm"/>
          </a:ln>
        </p:spPr>
      </p:pic>
      <p:sp>
        <p:nvSpPr>
          <p:cNvPr id="63494" name="TextBox 5"/>
          <p:cNvSpPr txBox="1">
            <a:spLocks noChangeArrowheads="1"/>
          </p:cNvSpPr>
          <p:nvPr/>
        </p:nvSpPr>
        <p:spPr bwMode="auto">
          <a:xfrm>
            <a:off x="6072188" y="428625"/>
            <a:ext cx="3000375" cy="400050"/>
          </a:xfrm>
          <a:prstGeom prst="rect">
            <a:avLst/>
          </a:prstGeom>
          <a:noFill/>
          <a:ln w="9525">
            <a:solidFill>
              <a:srgbClr val="FF7C80"/>
            </a:solidFill>
            <a:miter lim="800000"/>
            <a:headEnd/>
            <a:tailEnd/>
          </a:ln>
        </p:spPr>
        <p:txBody>
          <a:bodyPr>
            <a:spAutoFit/>
          </a:bodyPr>
          <a:lstStyle/>
          <a:p>
            <a:pPr algn="ctr"/>
            <a:r>
              <a:rPr lang="en-GB" sz="2000" i="1">
                <a:latin typeface="Tahoma" pitchFamily="34" charset="0"/>
                <a:cs typeface="Tahoma" pitchFamily="34" charset="0"/>
              </a:rPr>
              <a:t>Lancet</a:t>
            </a:r>
            <a:r>
              <a:rPr lang="en-GB" sz="2000">
                <a:latin typeface="Tahoma" pitchFamily="34" charset="0"/>
                <a:cs typeface="Tahoma" pitchFamily="34" charset="0"/>
              </a:rPr>
              <a:t> 1999; 353: 490-3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Sharing data is not a new idea</a:t>
            </a:r>
          </a:p>
        </p:txBody>
      </p:sp>
      <p:sp>
        <p:nvSpPr>
          <p:cNvPr id="74755" name="Content Placeholder 2"/>
          <p:cNvSpPr>
            <a:spLocks noGrp="1"/>
          </p:cNvSpPr>
          <p:nvPr>
            <p:ph idx="1"/>
          </p:nvPr>
        </p:nvSpPr>
        <p:spPr>
          <a:xfrm>
            <a:off x="685800" y="1828800"/>
            <a:ext cx="8101013" cy="4479925"/>
          </a:xfrm>
        </p:spPr>
        <p:txBody>
          <a:bodyPr/>
          <a:lstStyle/>
          <a:p>
            <a:r>
              <a:rPr lang="en-GB" smtClean="0"/>
              <a:t>“Experience has shown the advantage of occasionally rediscussing statistical conclusions, by starting from the same documents as their author. I have begun to think that no one ought to publish biometric results, without lodging a well-arranged … copy of his data in some place where it should be accessible, under reasonable restrictions, to those who desire to verify his work.”</a:t>
            </a:r>
          </a:p>
          <a:p>
            <a:pPr algn="ctr">
              <a:buFont typeface="Wingdings" pitchFamily="2" charset="2"/>
              <a:buNone/>
            </a:pPr>
            <a:r>
              <a:rPr lang="en-GB" b="0" smtClean="0"/>
              <a:t>Galton F. </a:t>
            </a:r>
            <a:r>
              <a:rPr lang="en-GB" b="0" i="1" smtClean="0"/>
              <a:t>Biometrika</a:t>
            </a:r>
            <a:r>
              <a:rPr lang="en-GB" b="0" smtClean="0"/>
              <a:t> 1901</a:t>
            </a:r>
          </a:p>
          <a:p>
            <a:r>
              <a:rPr lang="en-GB" smtClean="0"/>
              <a:t>“…the data of almost any laboratory worker, if he conscientiously describes his technique and material, have considerable value for an indefinite period.” </a:t>
            </a:r>
          </a:p>
          <a:p>
            <a:pPr algn="ctr">
              <a:buFont typeface="Wingdings" pitchFamily="2" charset="2"/>
              <a:buNone/>
            </a:pPr>
            <a:r>
              <a:rPr lang="en-GB" b="0" smtClean="0"/>
              <a:t>Dunn HL. </a:t>
            </a:r>
            <a:r>
              <a:rPr lang="en-GB" b="0" i="1" smtClean="0"/>
              <a:t>Physiol Rev</a:t>
            </a:r>
            <a:r>
              <a:rPr lang="en-GB" b="0" smtClean="0"/>
              <a:t> 1929</a:t>
            </a:r>
          </a:p>
          <a:p>
            <a:endParaRPr lang="en-GB"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E53EBFE2-BDF8-4120-8C6D-A5CDB191C678}" type="slidenum">
              <a:rPr lang="en-GB" smtClean="0"/>
              <a:pPr>
                <a:defRPr/>
              </a:pPr>
              <a:t>35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smtClean="0"/>
          </a:p>
        </p:txBody>
      </p:sp>
      <p:sp>
        <p:nvSpPr>
          <p:cNvPr id="66563"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2C3ED41C-D5D6-4A2D-AC67-679F64D5EA04}" type="slidenum">
              <a:rPr lang="en-GB" smtClean="0"/>
              <a:pPr>
                <a:defRPr/>
              </a:pPr>
              <a:t>36</a:t>
            </a:fld>
            <a:endParaRPr lang="en-GB"/>
          </a:p>
        </p:txBody>
      </p:sp>
      <p:pic>
        <p:nvPicPr>
          <p:cNvPr id="66565" name="Picture 4"/>
          <p:cNvPicPr>
            <a:picLocks noChangeAspect="1" noChangeArrowheads="1"/>
          </p:cNvPicPr>
          <p:nvPr/>
        </p:nvPicPr>
        <p:blipFill>
          <a:blip r:embed="rId2" cstate="print"/>
          <a:srcRect/>
          <a:stretch>
            <a:fillRect/>
          </a:stretch>
        </p:blipFill>
        <p:spPr bwMode="auto">
          <a:xfrm>
            <a:off x="0" y="1058863"/>
            <a:ext cx="9144000" cy="42894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endParaRPr lang="en-US" smtClean="0"/>
          </a:p>
        </p:txBody>
      </p:sp>
      <p:sp>
        <p:nvSpPr>
          <p:cNvPr id="68612" name="Rectangle 3"/>
          <p:cNvSpPr>
            <a:spLocks noGrp="1" noChangeArrowheads="1"/>
          </p:cNvSpPr>
          <p:nvPr>
            <p:ph idx="1"/>
          </p:nvPr>
        </p:nvSpPr>
        <p:spPr/>
        <p:txBody>
          <a:bodyPr/>
          <a:lstStyle/>
          <a:p>
            <a:pPr eaLnBrk="1" hangingPunct="1"/>
            <a:endParaRPr lang="en-US" smtClean="0"/>
          </a:p>
        </p:txBody>
      </p:sp>
      <p:sp>
        <p:nvSpPr>
          <p:cNvPr id="6" name="Slide Number Placeholder 5"/>
          <p:cNvSpPr>
            <a:spLocks noGrp="1"/>
          </p:cNvSpPr>
          <p:nvPr>
            <p:ph type="sldNum" sz="quarter" idx="12"/>
          </p:nvPr>
        </p:nvSpPr>
        <p:spPr/>
        <p:txBody>
          <a:bodyPr/>
          <a:lstStyle/>
          <a:p>
            <a:pPr>
              <a:defRPr/>
            </a:pPr>
            <a:endParaRPr lang="en-GB"/>
          </a:p>
          <a:p>
            <a:pPr>
              <a:defRPr/>
            </a:pPr>
            <a:fld id="{0C599651-8F6B-44AA-B7F7-1226CFA914AC}" type="slidenum">
              <a:rPr lang="en-GB"/>
              <a:pPr>
                <a:defRPr/>
              </a:pPr>
              <a:t>37</a:t>
            </a:fld>
            <a:endParaRPr lang="en-GB"/>
          </a:p>
        </p:txBody>
      </p:sp>
      <p:sp>
        <p:nvSpPr>
          <p:cNvPr id="110597"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defRPr/>
            </a:pPr>
            <a:r>
              <a:rPr lang="en-US" b="1" dirty="0" err="1">
                <a:solidFill>
                  <a:schemeClr val="accent1">
                    <a:lumMod val="75000"/>
                  </a:schemeClr>
                </a:solidFill>
                <a:latin typeface="Tahoma" pitchFamily="34" charset="0"/>
                <a:cs typeface="Tahoma" pitchFamily="34" charset="0"/>
              </a:rPr>
              <a:t>www.consort-statement.org</a:t>
            </a:r>
            <a:endParaRPr lang="en-US" b="1" dirty="0">
              <a:solidFill>
                <a:schemeClr val="accent1">
                  <a:lumMod val="75000"/>
                </a:schemeClr>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endParaRPr lang="en-US" dirty="0" smtClean="0"/>
          </a:p>
        </p:txBody>
      </p:sp>
      <p:sp>
        <p:nvSpPr>
          <p:cNvPr id="31748" name="Rectangle 3"/>
          <p:cNvSpPr>
            <a:spLocks noGrp="1" noChangeArrowheads="1"/>
          </p:cNvSpPr>
          <p:nvPr>
            <p:ph idx="1"/>
          </p:nvPr>
        </p:nvSpPr>
        <p:spPr/>
        <p:txBody>
          <a:bodyPr/>
          <a:lstStyle/>
          <a:p>
            <a:endParaRPr lang="en-US" smtClean="0"/>
          </a:p>
        </p:txBody>
      </p:sp>
      <p:sp>
        <p:nvSpPr>
          <p:cNvPr id="31746"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pic>
        <p:nvPicPr>
          <p:cNvPr id="31749" name="Picture 4"/>
          <p:cNvPicPr>
            <a:picLocks noChangeAspect="1" noChangeArrowheads="1"/>
          </p:cNvPicPr>
          <p:nvPr/>
        </p:nvPicPr>
        <p:blipFill>
          <a:blip r:embed="rId3" cstate="print"/>
          <a:srcRect t="59430" r="616" b="12018"/>
          <a:stretch>
            <a:fillRect/>
          </a:stretch>
        </p:blipFill>
        <p:spPr bwMode="auto">
          <a:xfrm>
            <a:off x="250825" y="0"/>
            <a:ext cx="8459788" cy="6345238"/>
          </a:xfrm>
          <a:prstGeom prst="rect">
            <a:avLst/>
          </a:prstGeom>
          <a:noFill/>
          <a:ln w="12700">
            <a:noFill/>
            <a:miter lim="800000"/>
            <a:headEnd type="none" w="sm" len="sm"/>
            <a:tailEnd type="none" w="sm" len="sm"/>
          </a:ln>
        </p:spPr>
      </p:pic>
      <p:sp>
        <p:nvSpPr>
          <p:cNvPr id="34822" name="Text Box 5"/>
          <p:cNvSpPr txBox="1">
            <a:spLocks noChangeArrowheads="1"/>
          </p:cNvSpPr>
          <p:nvPr/>
        </p:nvSpPr>
        <p:spPr bwMode="auto">
          <a:xfrm>
            <a:off x="0" y="6308725"/>
            <a:ext cx="9144000" cy="350838"/>
          </a:xfrm>
          <a:prstGeom prst="rect">
            <a:avLst/>
          </a:prstGeom>
          <a:solidFill>
            <a:schemeClr val="bg1"/>
          </a:solidFill>
          <a:ln w="12700">
            <a:noFill/>
            <a:miter lim="800000"/>
            <a:headEnd type="none" w="sm" len="sm"/>
            <a:tailEnd type="none" w="sm" len="sm"/>
          </a:ln>
        </p:spPr>
        <p:txBody>
          <a:bodyPr>
            <a:spAutoFit/>
          </a:bodyPr>
          <a:lstStyle/>
          <a:p>
            <a:pPr algn="ctr">
              <a:defRPr/>
            </a:pPr>
            <a:r>
              <a:rPr lang="en-GB" sz="1700" dirty="0">
                <a:solidFill>
                  <a:schemeClr val="accent6"/>
                </a:solidFill>
                <a:latin typeface="Tahoma" pitchFamily="34" charset="0"/>
              </a:rPr>
              <a:t>Daniels M. Clinical evaluation of chemotherapy in tuberculosis. </a:t>
            </a:r>
            <a:r>
              <a:rPr lang="en-GB" sz="1700" i="1" dirty="0">
                <a:solidFill>
                  <a:schemeClr val="accent6"/>
                </a:solidFill>
                <a:latin typeface="Tahoma" pitchFamily="34" charset="0"/>
              </a:rPr>
              <a:t>Br Med Bull</a:t>
            </a:r>
            <a:r>
              <a:rPr lang="en-GB" sz="1700" dirty="0">
                <a:solidFill>
                  <a:schemeClr val="accent6"/>
                </a:solidFill>
                <a:latin typeface="Tahoma" pitchFamily="34" charset="0"/>
              </a:rPr>
              <a:t> 1951;7:320-6.</a:t>
            </a:r>
          </a:p>
        </p:txBody>
      </p:sp>
      <p:sp>
        <p:nvSpPr>
          <p:cNvPr id="31751" name="Rectangle 6"/>
          <p:cNvSpPr>
            <a:spLocks noChangeArrowheads="1"/>
          </p:cNvSpPr>
          <p:nvPr/>
        </p:nvSpPr>
        <p:spPr bwMode="auto">
          <a:xfrm>
            <a:off x="357188" y="3571875"/>
            <a:ext cx="8358187" cy="2737445"/>
          </a:xfrm>
          <a:prstGeom prst="rect">
            <a:avLst/>
          </a:prstGeom>
          <a:noFill/>
          <a:ln w="28575" algn="ctr">
            <a:solidFill>
              <a:schemeClr val="accent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a:xfrm>
            <a:off x="714375" y="1785938"/>
            <a:ext cx="7989888" cy="4479925"/>
          </a:xfrm>
        </p:spPr>
        <p:txBody>
          <a:bodyPr/>
          <a:lstStyle/>
          <a:p>
            <a:pPr>
              <a:buFont typeface="Wingdings" pitchFamily="2" charset="2"/>
              <a:buNone/>
            </a:pPr>
            <a:endParaRPr lang="en-GB" smtClean="0"/>
          </a:p>
          <a:p>
            <a:pPr>
              <a:buFont typeface="Wingdings" pitchFamily="2" charset="2"/>
              <a:buNone/>
            </a:pPr>
            <a:r>
              <a:rPr lang="en-GB" smtClean="0"/>
              <a:t>	“… editors could greatly improve the reporting of clinical trials by providing authors with a list of items that they expected to be strictly reported.” </a:t>
            </a:r>
          </a:p>
          <a:p>
            <a:pPr algn="ctr">
              <a:buFont typeface="Wingdings" pitchFamily="2" charset="2"/>
              <a:buNone/>
            </a:pPr>
            <a:r>
              <a:rPr lang="en-GB" b="0" smtClean="0"/>
              <a:t>[DerSimonian R et al, </a:t>
            </a:r>
            <a:r>
              <a:rPr lang="en-GB" b="0" i="1" smtClean="0"/>
              <a:t>NEJM</a:t>
            </a:r>
            <a:r>
              <a:rPr lang="en-GB" b="0" smtClean="0"/>
              <a:t> 1982] </a:t>
            </a:r>
          </a:p>
          <a:p>
            <a:pPr algn="ctr">
              <a:buFont typeface="Wingdings" pitchFamily="2" charset="2"/>
              <a:buNone/>
            </a:pPr>
            <a:endParaRPr lang="en-GB" b="0" smtClean="0"/>
          </a:p>
          <a:p>
            <a:pPr>
              <a:buFont typeface="Wingdings" pitchFamily="2" charset="2"/>
              <a:buNone/>
            </a:pPr>
            <a:r>
              <a:rPr lang="en-GB" smtClean="0"/>
              <a:t>	</a:t>
            </a:r>
            <a:endParaRPr lang="en-GB" b="0" smtClean="0"/>
          </a:p>
          <a:p>
            <a:pPr algn="ctr">
              <a:buFont typeface="Wingdings" pitchFamily="2" charset="2"/>
              <a:buNone/>
            </a:pPr>
            <a:endParaRPr lang="en-GB" b="0" smtClean="0"/>
          </a:p>
          <a:p>
            <a:pPr>
              <a:buFont typeface="Wingdings" pitchFamily="2" charset="2"/>
              <a:buNone/>
            </a:pPr>
            <a:endParaRPr lang="en-US" b="0"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3454569F-BBFC-4917-9038-D9FA1C9EE2B1}" type="slidenum">
              <a:rPr lang="en-GB" smtClean="0"/>
              <a:pPr>
                <a:defRPr/>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CONSORT 1996</a:t>
            </a:r>
          </a:p>
        </p:txBody>
      </p:sp>
      <p:pic>
        <p:nvPicPr>
          <p:cNvPr id="34820" name="Picture 2"/>
          <p:cNvPicPr>
            <a:picLocks noGrp="1" noChangeAspect="1" noChangeArrowheads="1"/>
          </p:cNvPicPr>
          <p:nvPr>
            <p:ph idx="1"/>
          </p:nvPr>
        </p:nvPicPr>
        <p:blipFill>
          <a:blip r:embed="rId2" cstate="print"/>
          <a:srcRect/>
          <a:stretch>
            <a:fillRect/>
          </a:stretch>
        </p:blipFill>
        <p:spPr>
          <a:xfrm>
            <a:off x="642938" y="1857375"/>
            <a:ext cx="7989887" cy="3078163"/>
          </a:xfrm>
          <a:noFill/>
        </p:spPr>
      </p:pic>
      <p:sp>
        <p:nvSpPr>
          <p:cNvPr id="4" name="Slide Number Placeholder 3"/>
          <p:cNvSpPr>
            <a:spLocks noGrp="1"/>
          </p:cNvSpPr>
          <p:nvPr>
            <p:ph type="sldNum" sz="quarter" idx="12"/>
          </p:nvPr>
        </p:nvSpPr>
        <p:spPr/>
        <p:txBody>
          <a:bodyPr/>
          <a:lstStyle/>
          <a:p>
            <a:pPr>
              <a:defRPr/>
            </a:pPr>
            <a:endParaRPr lang="en-GB" smtClean="0"/>
          </a:p>
          <a:p>
            <a:pPr>
              <a:defRPr/>
            </a:pPr>
            <a:fld id="{55C7F7B1-9B33-4944-9D6A-F78DEFF48A1E}" type="slidenum">
              <a:rPr lang="en-GB" smtClean="0"/>
              <a:pPr>
                <a:defRPr/>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2ED940B3-6AA6-4DBA-ACC4-FA61E3253A17}" type="slidenum">
              <a:rPr lang="en-GB" smtClean="0"/>
              <a:pPr>
                <a:defRPr/>
              </a:pPr>
              <a:t>7</a:t>
            </a:fld>
            <a:endParaRPr lang="en-GB"/>
          </a:p>
        </p:txBody>
      </p:sp>
      <p:pic>
        <p:nvPicPr>
          <p:cNvPr id="35845" name="Picture 3"/>
          <p:cNvPicPr>
            <a:picLocks noChangeAspect="1" noChangeArrowheads="1"/>
          </p:cNvPicPr>
          <p:nvPr/>
        </p:nvPicPr>
        <p:blipFill>
          <a:blip r:embed="rId2" cstate="print"/>
          <a:srcRect/>
          <a:stretch>
            <a:fillRect/>
          </a:stretch>
        </p:blipFill>
        <p:spPr bwMode="auto">
          <a:xfrm>
            <a:off x="785813" y="0"/>
            <a:ext cx="7643812" cy="662146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DDE9255F-62D3-438F-AB37-3ABA096D3A4E}" type="slidenum">
              <a:rPr lang="en-GB" smtClean="0"/>
              <a:pPr>
                <a:defRPr/>
              </a:pPr>
              <a:t>8</a:t>
            </a:fld>
            <a:endParaRPr lang="en-GB"/>
          </a:p>
        </p:txBody>
      </p:sp>
      <p:pic>
        <p:nvPicPr>
          <p:cNvPr id="36869" name="Picture 2"/>
          <p:cNvPicPr>
            <a:picLocks noChangeAspect="1" noChangeArrowheads="1"/>
          </p:cNvPicPr>
          <p:nvPr/>
        </p:nvPicPr>
        <p:blipFill>
          <a:blip r:embed="rId2" cstate="print"/>
          <a:srcRect/>
          <a:stretch>
            <a:fillRect/>
          </a:stretch>
        </p:blipFill>
        <p:spPr bwMode="auto">
          <a:xfrm>
            <a:off x="542925" y="285750"/>
            <a:ext cx="8134350" cy="60896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2001 Revision of CONSORT</a:t>
            </a:r>
          </a:p>
        </p:txBody>
      </p:sp>
      <p:sp>
        <p:nvSpPr>
          <p:cNvPr id="38915" name="Rectangle 3"/>
          <p:cNvSpPr>
            <a:spLocks noGrp="1" noChangeArrowheads="1"/>
          </p:cNvSpPr>
          <p:nvPr>
            <p:ph idx="1"/>
          </p:nvPr>
        </p:nvSpPr>
        <p:spPr/>
        <p:txBody>
          <a:bodyPr/>
          <a:lstStyle/>
          <a:p>
            <a:r>
              <a:rPr lang="en-GB" smtClean="0"/>
              <a:t>Major revision begun in 2000 – published in 2001</a:t>
            </a:r>
          </a:p>
          <a:p>
            <a:endParaRPr lang="en-GB" smtClean="0"/>
          </a:p>
          <a:p>
            <a:r>
              <a:rPr lang="en-GB" smtClean="0"/>
              <a:t>Checklist – major revision</a:t>
            </a:r>
          </a:p>
          <a:p>
            <a:r>
              <a:rPr lang="en-GB" smtClean="0"/>
              <a:t>Also small changes to flow diagram</a:t>
            </a:r>
          </a:p>
          <a:p>
            <a:endParaRPr lang="en-GB" smtClean="0"/>
          </a:p>
          <a:p>
            <a:r>
              <a:rPr lang="en-GB" smtClean="0"/>
              <a:t>Short paper (“The CONSORT Statement”) </a:t>
            </a:r>
          </a:p>
          <a:p>
            <a:pPr lvl="1"/>
            <a:r>
              <a:rPr lang="en-GB" smtClean="0"/>
              <a:t>published in 3 journals </a:t>
            </a:r>
          </a:p>
          <a:p>
            <a:endParaRPr lang="en-GB" smtClean="0"/>
          </a:p>
          <a:p>
            <a:r>
              <a:rPr lang="en-GB" smtClean="0"/>
              <a:t>Explanatory paper (E&amp;E)</a:t>
            </a:r>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M Feb05">
  <a:themeElements>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M Feb0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M Feb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M Feb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M Feb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M Feb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M Feb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M Feb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EQUATOR Oxford why high quality reporting Oct10</Template>
  <TotalTime>8383</TotalTime>
  <Pages>15</Pages>
  <Words>1289</Words>
  <Application>Microsoft Office PowerPoint</Application>
  <PresentationFormat>On-screen Show (4:3)</PresentationFormat>
  <Paragraphs>252</Paragraphs>
  <Slides>37</Slides>
  <Notes>22</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CSM Feb05</vt:lpstr>
      <vt:lpstr>Improving the reporting of randomised trials: CONSORT Statement and beyond</vt:lpstr>
      <vt:lpstr>PowerPoint Presentation</vt:lpstr>
      <vt:lpstr>PowerPoint Presentation</vt:lpstr>
      <vt:lpstr>PowerPoint Presentation</vt:lpstr>
      <vt:lpstr>PowerPoint Presentation</vt:lpstr>
      <vt:lpstr>CONSORT 1996</vt:lpstr>
      <vt:lpstr>PowerPoint Presentation</vt:lpstr>
      <vt:lpstr>PowerPoint Presentation</vt:lpstr>
      <vt:lpstr>2001 Revision of CONSORT</vt:lpstr>
      <vt:lpstr>PowerPoint Presentation</vt:lpstr>
      <vt:lpstr>PowerPoint Presentation</vt:lpstr>
      <vt:lpstr>Rationale for checklist items</vt:lpstr>
      <vt:lpstr>The “explanation and elaboration” manuscript</vt:lpstr>
      <vt:lpstr>CONSORT Extensions to other trials designs </vt:lpstr>
      <vt:lpstr>PowerPoint Presentation</vt:lpstr>
      <vt:lpstr>Reporting of adverse events in RCTs of HAART: systematic review.  [Chowers et al. J Antimicrob Chemother 2009]</vt:lpstr>
      <vt:lpstr>Implementations  of CONSORT</vt:lpstr>
      <vt:lpstr>PowerPoint Presentation</vt:lpstr>
      <vt:lpstr>2010 Revision of CONSORT</vt:lpstr>
      <vt:lpstr>Major changes in 2010</vt:lpstr>
      <vt:lpstr>Blinding in CONSORT 2010</vt:lpstr>
      <vt:lpstr>Evolution of the CONSORT Statement</vt:lpstr>
      <vt:lpstr>Evolution of the CONSORT Statement</vt:lpstr>
      <vt:lpstr>What do we need to know about treatment allocation?</vt:lpstr>
      <vt:lpstr>Description of randomization in RCTs </vt:lpstr>
      <vt:lpstr>Good (clear) reporting</vt:lpstr>
      <vt:lpstr>Clear reporting but poor methodology </vt:lpstr>
      <vt:lpstr>Clear reporting?</vt:lpstr>
      <vt:lpstr>The Post-It method of allocation</vt:lpstr>
      <vt:lpstr>PowerPoint Presentation</vt:lpstr>
      <vt:lpstr>Concealed allocation?</vt:lpstr>
      <vt:lpstr>PowerPoint Presentation</vt:lpstr>
      <vt:lpstr>Comparing trial publications with protocols – sample size and analysis</vt:lpstr>
      <vt:lpstr>PowerPoint Presentation</vt:lpstr>
      <vt:lpstr>Sharing data is not a new idea</vt:lpstr>
      <vt:lpstr>PowerPoint Presentation</vt:lpstr>
      <vt:lpstr>PowerPoint Presentation</vt:lpstr>
    </vt:vector>
  </TitlesOfParts>
  <Company>Cancer Research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file has the right logos!!</dc:title>
  <dc:creator>altman</dc:creator>
  <cp:lastModifiedBy>isimera</cp:lastModifiedBy>
  <cp:revision>90</cp:revision>
  <cp:lastPrinted>2001-02-25T16:36:36Z</cp:lastPrinted>
  <dcterms:created xsi:type="dcterms:W3CDTF">2008-03-10T21:45:17Z</dcterms:created>
  <dcterms:modified xsi:type="dcterms:W3CDTF">2013-10-14T11:41:25Z</dcterms:modified>
</cp:coreProperties>
</file>