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61" r:id="rId2"/>
    <p:sldId id="426" r:id="rId3"/>
    <p:sldId id="460" r:id="rId4"/>
    <p:sldId id="437" r:id="rId5"/>
    <p:sldId id="438" r:id="rId6"/>
    <p:sldId id="446" r:id="rId7"/>
    <p:sldId id="452" r:id="rId8"/>
    <p:sldId id="447" r:id="rId9"/>
    <p:sldId id="429" r:id="rId10"/>
  </p:sldIdLst>
  <p:sldSz cx="9144000" cy="6858000" type="screen4x3"/>
  <p:notesSz cx="6797675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0000"/>
    <a:srgbClr val="C0C0C0"/>
    <a:srgbClr val="FF9900"/>
    <a:srgbClr val="187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14" autoAdjust="0"/>
  </p:normalViewPr>
  <p:slideViewPr>
    <p:cSldViewPr>
      <p:cViewPr>
        <p:scale>
          <a:sx n="90" d="100"/>
          <a:sy n="9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9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31259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9EB6329-E1AA-418E-87A3-9E487A92D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122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7218"/>
            <a:ext cx="5438464" cy="44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9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1259"/>
            <a:ext cx="294495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11F8BD-D50E-4E25-9376-D893AE4F2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3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8745" indent="-2879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1915" indent="-2303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2682" indent="-2303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3448" indent="-2303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4214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4980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5746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16512" indent="-2303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DC59A-2374-4C74-B62D-365E3E0EB459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</a:rPr>
              <a:t>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1438275" algn="l"/>
              </a:tabLs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93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77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82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83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5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1F8BD-D50E-4E25-9376-D893AE4F248F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8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2"/>
          <p:cNvSpPr>
            <a:spLocks noChangeArrowheads="1"/>
          </p:cNvSpPr>
          <p:nvPr userDrawn="1"/>
        </p:nvSpPr>
        <p:spPr bwMode="auto">
          <a:xfrm>
            <a:off x="0" y="6056313"/>
            <a:ext cx="9144000" cy="801687"/>
          </a:xfrm>
          <a:prstGeom prst="rect">
            <a:avLst/>
          </a:prstGeom>
          <a:solidFill>
            <a:srgbClr val="187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5" name="Rectangle 1182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187A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The EQUATOR Network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CD7F-05D0-4119-889C-DDD7C4741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4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3DC0-A66B-478F-8AE0-BF6B48044D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41538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88913"/>
            <a:ext cx="6275387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E84A-7A17-497C-BC22-37CCA6E2A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7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7DA7E-A781-40C5-9DF3-86732210B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7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6864-21D2-467B-B667-DCACD41316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10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208462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268413"/>
            <a:ext cx="4208463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59EF-03C8-4342-B62C-BD6268E851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7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8C372-1D72-424E-AABE-6134FE58F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2EA7-CCED-4AAD-BE45-A1D993131E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13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8C8A-A1B7-47D9-9ADD-1DAD1FE5DE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4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3E01-50C9-40C1-8F24-8F88F20CA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7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9C7E-E41A-41EE-B2A8-5FAEFFFF2D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6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8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187A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88913"/>
            <a:ext cx="85693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268413"/>
            <a:ext cx="85693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1" name="Rectangle 1035"/>
          <p:cNvSpPr>
            <a:spLocks noChangeArrowheads="1"/>
          </p:cNvSpPr>
          <p:nvPr/>
        </p:nvSpPr>
        <p:spPr bwMode="auto">
          <a:xfrm>
            <a:off x="2014538" y="6321425"/>
            <a:ext cx="7129462" cy="536575"/>
          </a:xfrm>
          <a:prstGeom prst="rect">
            <a:avLst/>
          </a:prstGeom>
          <a:solidFill>
            <a:srgbClr val="187A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Verdana" pitchFamily="34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381750"/>
            <a:ext cx="5508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383B93F-CA99-4AD3-B18C-82320488C1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9" descr="equator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7961"/>
          <a:stretch>
            <a:fillRect/>
          </a:stretch>
        </p:blipFill>
        <p:spPr bwMode="auto">
          <a:xfrm>
            <a:off x="112713" y="6238875"/>
            <a:ext cx="17859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36613"/>
            <a:ext cx="8208962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0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sz="5400" dirty="0" smtClean="0">
                <a:solidFill>
                  <a:srgbClr val="187A40"/>
                </a:solidFill>
              </a:rPr>
              <a:t>What are reporting guidelines</a:t>
            </a:r>
          </a:p>
          <a:p>
            <a:pPr eaLnBrk="1" hangingPunct="1">
              <a:lnSpc>
                <a:spcPct val="90000"/>
              </a:lnSpc>
            </a:pPr>
            <a:endParaRPr lang="en-GB" sz="3600" dirty="0" smtClean="0">
              <a:solidFill>
                <a:srgbClr val="187A4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1000" dirty="0" smtClean="0"/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  <a:p>
            <a:pPr eaLnBrk="1" hangingPunct="1">
              <a:lnSpc>
                <a:spcPct val="80000"/>
              </a:lnSpc>
            </a:pPr>
            <a:endParaRPr lang="en-GB" sz="1000" i="1" dirty="0"/>
          </a:p>
          <a:p>
            <a:pPr eaLnBrk="1" hangingPunct="1"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</a:rPr>
              <a:t>Iveta Simera</a:t>
            </a:r>
          </a:p>
          <a:p>
            <a:pPr eaLnBrk="1" hangingPunct="1">
              <a:lnSpc>
                <a:spcPct val="80000"/>
              </a:lnSpc>
            </a:pPr>
            <a:endParaRPr lang="en-GB" sz="1400" i="1" dirty="0" smtClean="0"/>
          </a:p>
          <a:p>
            <a:pPr marL="342900" indent="-342900" eaLnBrk="1" hangingPunct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        The </a:t>
            </a:r>
            <a:r>
              <a:rPr lang="en-GB" sz="1600" dirty="0">
                <a:solidFill>
                  <a:schemeClr val="tx1"/>
                </a:solidFill>
              </a:rPr>
              <a:t>EQUATOR Network workshop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GB" sz="1600" b="0" dirty="0" smtClean="0">
                <a:solidFill>
                  <a:schemeClr val="tx1"/>
                </a:solidFill>
              </a:rPr>
              <a:t>        </a:t>
            </a:r>
            <a:r>
              <a:rPr lang="en-GB" sz="1600" b="0" dirty="0" smtClean="0">
                <a:solidFill>
                  <a:schemeClr val="tx1"/>
                </a:solidFill>
              </a:rPr>
              <a:t>October 2013 </a:t>
            </a:r>
            <a:endParaRPr lang="en-GB" sz="1600" b="0" dirty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 </a:t>
            </a:r>
          </a:p>
        </p:txBody>
      </p:sp>
      <p:pic>
        <p:nvPicPr>
          <p:cNvPr id="3075" name="Picture 0" descr="csm logo (300)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516563"/>
            <a:ext cx="720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equato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45125"/>
            <a:ext cx="15113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guidelines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09651"/>
            <a:ext cx="8569325" cy="4651598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har char="•"/>
              <a:tabLst>
                <a:tab pos="1438275" algn="l"/>
              </a:tabLst>
            </a:pPr>
            <a:endParaRPr lang="en-GB" sz="2400" dirty="0" smtClean="0">
              <a:solidFill>
                <a:srgbClr val="003366"/>
              </a:solidFill>
              <a:ea typeface="+mn-ea"/>
              <a:cs typeface="+mn-cs"/>
            </a:endParaRPr>
          </a:p>
          <a:p>
            <a:pPr marL="342900" lvl="1" indent="-342900">
              <a:lnSpc>
                <a:spcPct val="90000"/>
              </a:lnSpc>
              <a:buChar char="•"/>
              <a:tabLst>
                <a:tab pos="1438275" algn="l"/>
              </a:tabLst>
            </a:pPr>
            <a:r>
              <a:rPr lang="en-GB" sz="2400" dirty="0">
                <a:solidFill>
                  <a:srgbClr val="003366"/>
                </a:solidFill>
              </a:rPr>
              <a:t>Focus on scientific content of the article </a:t>
            </a:r>
          </a:p>
          <a:p>
            <a:pPr marL="342900" lvl="1" indent="-342900">
              <a:lnSpc>
                <a:spcPct val="90000"/>
              </a:lnSpc>
              <a:buChar char="•"/>
              <a:tabLst>
                <a:tab pos="1438275" algn="l"/>
              </a:tabLst>
            </a:pPr>
            <a:endParaRPr lang="en-GB" sz="2400" dirty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  <a:tabLst>
                <a:tab pos="1438275" algn="l"/>
              </a:tabLst>
            </a:pPr>
            <a:r>
              <a:rPr lang="cy-GB" dirty="0"/>
              <a:t>Specify</a:t>
            </a:r>
            <a:r>
              <a:rPr lang="en-GB" dirty="0"/>
              <a:t> a minimum set of items required for a clear and transparent account of what was done and what was found in a research </a:t>
            </a:r>
            <a:r>
              <a:rPr lang="en-GB" dirty="0" smtClean="0"/>
              <a:t>study</a:t>
            </a:r>
          </a:p>
          <a:p>
            <a:pPr>
              <a:lnSpc>
                <a:spcPct val="90000"/>
              </a:lnSpc>
              <a:tabLst>
                <a:tab pos="1438275" algn="l"/>
              </a:tabLst>
            </a:pPr>
            <a:endParaRPr lang="en-GB" dirty="0"/>
          </a:p>
          <a:p>
            <a:pPr>
              <a:lnSpc>
                <a:spcPct val="90000"/>
              </a:lnSpc>
              <a:tabLst>
                <a:tab pos="1438275" algn="l"/>
              </a:tabLst>
            </a:pPr>
            <a:r>
              <a:rPr lang="en-GB" dirty="0" smtClean="0"/>
              <a:t>Reflect </a:t>
            </a:r>
            <a:r>
              <a:rPr lang="en-GB" dirty="0"/>
              <a:t>in particular issues that might introduce bias into the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419600" y="6359009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Moher et al. </a:t>
            </a:r>
            <a:r>
              <a:rPr lang="en-GB" i="1" dirty="0" err="1" smtClean="0"/>
              <a:t>PLoS</a:t>
            </a:r>
            <a:r>
              <a:rPr lang="en-GB" i="1" dirty="0" smtClean="0"/>
              <a:t> Med 2010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595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guidelines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4" y="1095772"/>
            <a:ext cx="8569325" cy="4857750"/>
          </a:xfrm>
        </p:spPr>
        <p:txBody>
          <a:bodyPr/>
          <a:lstStyle/>
          <a:p>
            <a:pPr marL="342900" lvl="1" indent="-342900">
              <a:lnSpc>
                <a:spcPct val="90000"/>
              </a:lnSpc>
              <a:buChar char="•"/>
              <a:tabLst>
                <a:tab pos="1438275" algn="l"/>
              </a:tabLst>
            </a:pPr>
            <a:r>
              <a:rPr lang="cy-GB" sz="2400" dirty="0">
                <a:solidFill>
                  <a:srgbClr val="003366"/>
                </a:solidFill>
              </a:rPr>
              <a:t>Form: </a:t>
            </a:r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r>
              <a:rPr lang="cy-GB" dirty="0"/>
              <a:t>structured advice, often as a checklist (perhaps also a flow diagram)</a:t>
            </a:r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 smtClean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 smtClean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 smtClean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 smtClean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 smtClean="0"/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endParaRPr lang="cy-GB" sz="1800" dirty="0"/>
          </a:p>
          <a:p>
            <a:pPr marL="342900" lvl="1" indent="-342900">
              <a:lnSpc>
                <a:spcPct val="90000"/>
              </a:lnSpc>
              <a:buChar char="•"/>
              <a:tabLst>
                <a:tab pos="1438275" algn="l"/>
              </a:tabLst>
            </a:pPr>
            <a:r>
              <a:rPr lang="en-GB" sz="2400" dirty="0">
                <a:solidFill>
                  <a:srgbClr val="003366"/>
                </a:solidFill>
              </a:rPr>
              <a:t>Most internationally accepted RGs</a:t>
            </a:r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r>
              <a:rPr lang="en-GB" dirty="0"/>
              <a:t>Based on evidence</a:t>
            </a:r>
          </a:p>
          <a:p>
            <a:pPr lvl="1">
              <a:lnSpc>
                <a:spcPct val="90000"/>
              </a:lnSpc>
              <a:tabLst>
                <a:tab pos="1438275" algn="l"/>
              </a:tabLst>
            </a:pPr>
            <a:r>
              <a:rPr lang="en-GB" dirty="0"/>
              <a:t>Consensus of relevant stakeholders (multidisciplinary group)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457575" cy="2495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2592288" cy="2459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38126" y="188913"/>
            <a:ext cx="8726488" cy="431800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Different focus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6212" y="980728"/>
            <a:ext cx="7204100" cy="5349205"/>
          </a:xfrm>
        </p:spPr>
        <p:txBody>
          <a:bodyPr/>
          <a:lstStyle/>
          <a:p>
            <a:pPr marL="342900" lvl="2" indent="-342900"/>
            <a:r>
              <a:rPr lang="en-GB" sz="2400" dirty="0" smtClean="0">
                <a:solidFill>
                  <a:srgbClr val="003366"/>
                </a:solidFill>
                <a:ea typeface="+mn-ea"/>
                <a:cs typeface="+mn-cs"/>
              </a:rPr>
              <a:t>STUDY DESIGN / METHODOLOGY</a:t>
            </a:r>
            <a:endParaRPr lang="en-GB" sz="2400" dirty="0">
              <a:solidFill>
                <a:srgbClr val="003366"/>
              </a:solidFill>
              <a:ea typeface="+mn-ea"/>
              <a:cs typeface="+mn-cs"/>
            </a:endParaRP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Main </a:t>
            </a:r>
            <a:r>
              <a:rPr lang="en-GB" dirty="0">
                <a:solidFill>
                  <a:srgbClr val="003366"/>
                </a:solidFill>
              </a:rPr>
              <a:t>study designs / types (generic guidelines)</a:t>
            </a: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More </a:t>
            </a:r>
            <a:r>
              <a:rPr lang="en-GB" dirty="0">
                <a:solidFill>
                  <a:srgbClr val="003366"/>
                </a:solidFill>
              </a:rPr>
              <a:t>specialised designs</a:t>
            </a: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Specific </a:t>
            </a:r>
            <a:r>
              <a:rPr lang="en-GB" dirty="0">
                <a:solidFill>
                  <a:srgbClr val="003366"/>
                </a:solidFill>
              </a:rPr>
              <a:t>methods, evaluations, analyses</a:t>
            </a:r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A69F76-5438-470A-BFC2-A252D1626B67}" type="slidenum">
              <a:rPr lang="en-GB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320297" y="2926685"/>
            <a:ext cx="120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</a:rPr>
              <a:t>Core RG</a:t>
            </a:r>
          </a:p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</a:rPr>
              <a:t>(“Must”)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092280" y="2492896"/>
            <a:ext cx="1656184" cy="15731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3374"/>
            <a:ext cx="4179987" cy="3403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93" y="3573016"/>
            <a:ext cx="3999731" cy="308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23"/>
          <a:stretch/>
        </p:blipFill>
        <p:spPr bwMode="auto">
          <a:xfrm>
            <a:off x="4814268" y="4869160"/>
            <a:ext cx="4058264" cy="1407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020763"/>
            <a:ext cx="8353176" cy="4857750"/>
          </a:xfrm>
        </p:spPr>
        <p:txBody>
          <a:bodyPr/>
          <a:lstStyle/>
          <a:p>
            <a:pPr eaLnBrk="1" hangingPunct="1"/>
            <a:r>
              <a:rPr lang="en-GB" dirty="0"/>
              <a:t>SPECIFIC DISCIPLINE / CLINICAL AREA</a:t>
            </a: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Different </a:t>
            </a:r>
            <a:r>
              <a:rPr lang="en-GB" dirty="0">
                <a:solidFill>
                  <a:srgbClr val="003366"/>
                </a:solidFill>
              </a:rPr>
              <a:t>‘degree’ of specificity</a:t>
            </a: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May </a:t>
            </a:r>
            <a:r>
              <a:rPr lang="en-GB" dirty="0">
                <a:solidFill>
                  <a:srgbClr val="003366"/>
                </a:solidFill>
              </a:rPr>
              <a:t>or may not address general methodology items</a:t>
            </a:r>
          </a:p>
          <a:p>
            <a:pPr lvl="1"/>
            <a:r>
              <a:rPr lang="en-GB" dirty="0" smtClean="0">
                <a:solidFill>
                  <a:srgbClr val="003366"/>
                </a:solidFill>
              </a:rPr>
              <a:t>May </a:t>
            </a:r>
            <a:r>
              <a:rPr lang="en-GB" dirty="0">
                <a:solidFill>
                  <a:srgbClr val="003366"/>
                </a:solidFill>
              </a:rPr>
              <a:t>focus on a complete research study / paper or only on a part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" y="188913"/>
            <a:ext cx="8774113" cy="431800"/>
          </a:xfrm>
        </p:spPr>
        <p:txBody>
          <a:bodyPr/>
          <a:lstStyle/>
          <a:p>
            <a:pPr eaLnBrk="1" hangingPunct="1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Different focus (2) 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774256" y="3940314"/>
            <a:ext cx="21237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FF0000"/>
                </a:solidFill>
              </a:rPr>
              <a:t>Should </a:t>
            </a:r>
            <a:r>
              <a:rPr lang="en-GB" sz="1600" dirty="0">
                <a:solidFill>
                  <a:srgbClr val="FF0000"/>
                </a:solidFill>
              </a:rPr>
              <a:t>be </a:t>
            </a:r>
            <a:r>
              <a:rPr lang="en-GB" sz="1600" dirty="0" smtClean="0">
                <a:solidFill>
                  <a:srgbClr val="FF0000"/>
                </a:solidFill>
              </a:rPr>
              <a:t>used </a:t>
            </a:r>
            <a:r>
              <a:rPr lang="en-GB" sz="1600" dirty="0">
                <a:solidFill>
                  <a:srgbClr val="FF0000"/>
                </a:solidFill>
              </a:rPr>
              <a:t>with relevant generic </a:t>
            </a:r>
            <a:r>
              <a:rPr lang="en-GB" sz="1600" dirty="0" smtClean="0">
                <a:solidFill>
                  <a:srgbClr val="FF0000"/>
                </a:solidFill>
              </a:rPr>
              <a:t>methodology guidelines as they often focus only on content specifics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539976" y="3501008"/>
            <a:ext cx="2592288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248472" cy="2880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58708"/>
            <a:ext cx="4201978" cy="2639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EQUATOR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9424" cy="547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6096" y="1124744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52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 for health research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6472" cy="550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8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guidelines database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6" y="839859"/>
            <a:ext cx="886862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6600" b="1" dirty="0" smtClean="0"/>
          </a:p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3200" b="1" dirty="0" smtClean="0"/>
              <a:t>www.equator-network.org</a:t>
            </a:r>
            <a:endParaRPr lang="en-GB" sz="3200" b="1" dirty="0"/>
          </a:p>
          <a:p>
            <a:pPr marL="0" indent="0" algn="ctr">
              <a:buNone/>
            </a:pPr>
            <a:endParaRPr lang="en-GB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7DA7E-A781-40C5-9DF3-86732210B86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6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</TotalTime>
  <Words>208</Words>
  <Application>Microsoft Office PowerPoint</Application>
  <PresentationFormat>On-screen Show (4:3)</PresentationFormat>
  <Paragraphs>74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Custom Design</vt:lpstr>
      <vt:lpstr>PowerPoint Presentation</vt:lpstr>
      <vt:lpstr>Reporting guidelines </vt:lpstr>
      <vt:lpstr>Reporting guidelines (2)</vt:lpstr>
      <vt:lpstr> Different focus  </vt:lpstr>
      <vt:lpstr> Different focus (2)  </vt:lpstr>
      <vt:lpstr>EQUATOR website</vt:lpstr>
      <vt:lpstr>Library for health research reporting</vt:lpstr>
      <vt:lpstr>Reporting guidelines database</vt:lpstr>
      <vt:lpstr>PowerPoint Presentation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CSM</dc:creator>
  <cp:lastModifiedBy>isimera</cp:lastModifiedBy>
  <cp:revision>369</cp:revision>
  <cp:lastPrinted>2013-10-29T13:28:26Z</cp:lastPrinted>
  <dcterms:created xsi:type="dcterms:W3CDTF">2009-07-08T10:28:10Z</dcterms:created>
  <dcterms:modified xsi:type="dcterms:W3CDTF">2013-11-07T15:36:50Z</dcterms:modified>
</cp:coreProperties>
</file>