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434" r:id="rId2"/>
    <p:sldId id="263" r:id="rId3"/>
    <p:sldId id="437" r:id="rId4"/>
    <p:sldId id="435" r:id="rId5"/>
    <p:sldId id="436" r:id="rId6"/>
    <p:sldId id="431" r:id="rId7"/>
  </p:sldIdLst>
  <p:sldSz cx="9144000" cy="6858000" type="screen4x3"/>
  <p:notesSz cx="6815138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66"/>
    <a:srgbClr val="187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6565" autoAdjust="0"/>
  </p:normalViewPr>
  <p:slideViewPr>
    <p:cSldViewPr>
      <p:cViewPr>
        <p:scale>
          <a:sx n="100" d="100"/>
          <a:sy n="100" d="100"/>
        </p:scale>
        <p:origin x="-29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5619A35-35FD-4CA3-897C-75EE1F324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37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D2718C9-8237-44BD-A46A-AC3F7D0850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256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154DBC-00DD-442B-B0B6-C09DA4EDBB77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I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BAFC03-3EF9-4DFA-84C1-1B03D52AA128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2" indent="-2857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4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52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0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68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26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8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41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23EEBE-27B4-41FC-BFD7-EDE9253656BD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CD08F1-E194-4B9E-AFA4-3B0478D6B3FE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CC5502-3004-47F5-9EB0-A60DA4FAE09D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868363"/>
            <a:ext cx="4633912" cy="347503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7100"/>
            <a:ext cx="5002212" cy="4495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2"/>
          <p:cNvSpPr>
            <a:spLocks noChangeArrowheads="1"/>
          </p:cNvSpPr>
          <p:nvPr userDrawn="1"/>
        </p:nvSpPr>
        <p:spPr bwMode="auto">
          <a:xfrm>
            <a:off x="0" y="6056313"/>
            <a:ext cx="9144000" cy="801687"/>
          </a:xfrm>
          <a:prstGeom prst="rect">
            <a:avLst/>
          </a:prstGeom>
          <a:solidFill>
            <a:srgbClr val="187A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Verdana" pitchFamily="34" charset="0"/>
            </a:endParaRPr>
          </a:p>
        </p:txBody>
      </p:sp>
      <p:sp>
        <p:nvSpPr>
          <p:cNvPr id="5" name="Rectangle 1182"/>
          <p:cNvSpPr>
            <a:spLocks noChangeArrowheads="1"/>
          </p:cNvSpPr>
          <p:nvPr userDrawn="1"/>
        </p:nvSpPr>
        <p:spPr bwMode="auto">
          <a:xfrm>
            <a:off x="0" y="0"/>
            <a:ext cx="9144000" cy="801688"/>
          </a:xfrm>
          <a:prstGeom prst="rect">
            <a:avLst/>
          </a:prstGeom>
          <a:solidFill>
            <a:srgbClr val="187A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Verdan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The EQUATOR Network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6EB72-2561-4F7A-922F-FD2187F630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12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FD886-D7E3-4A6C-B36F-C4178F78C4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1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188913"/>
            <a:ext cx="2141538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88913"/>
            <a:ext cx="6275387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BDEE0-5CFE-49F1-B014-AB53E74C41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46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95D65-A713-4E7F-9EBD-CD1B150C72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B4E1-6F54-4A0F-8DAA-39F9B5CD77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2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208462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268413"/>
            <a:ext cx="4208463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4A1DB-3AEB-4278-AC1F-7D6353DF58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32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97811-39AE-4D35-8401-2BC2923E57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0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AA7E0-208B-4275-94A9-6408C932E6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36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D1B-CF18-46A0-8DBD-2A93ED85F0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68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C2886-A20A-422B-BE1D-9B2035C66B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43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C54DE-F6F7-48A5-BB04-EC72C92726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76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8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187A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Verdana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88913"/>
            <a:ext cx="85693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5693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1035"/>
          <p:cNvSpPr>
            <a:spLocks noChangeArrowheads="1"/>
          </p:cNvSpPr>
          <p:nvPr/>
        </p:nvSpPr>
        <p:spPr bwMode="auto">
          <a:xfrm>
            <a:off x="2014538" y="6321425"/>
            <a:ext cx="7129462" cy="536575"/>
          </a:xfrm>
          <a:prstGeom prst="rect">
            <a:avLst/>
          </a:prstGeom>
          <a:solidFill>
            <a:srgbClr val="187A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Verdana" pitchFamily="34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381750"/>
            <a:ext cx="5508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D8AA071-3545-4B2A-98B5-AD1942B2F6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9" descr="equator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1" b="7961"/>
          <a:stretch>
            <a:fillRect/>
          </a:stretch>
        </p:blipFill>
        <p:spPr bwMode="auto">
          <a:xfrm>
            <a:off x="112713" y="6238875"/>
            <a:ext cx="17859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836613"/>
            <a:ext cx="8208962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GB" sz="1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3600" dirty="0" smtClean="0">
                <a:solidFill>
                  <a:srgbClr val="187A40"/>
                </a:solidFill>
              </a:rPr>
              <a:t>The EQUATOR Network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3600" dirty="0" smtClean="0">
              <a:solidFill>
                <a:srgbClr val="187A4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3600" dirty="0" smtClean="0">
                <a:solidFill>
                  <a:srgbClr val="187A40"/>
                </a:solidFill>
              </a:rPr>
              <a:t>Library for Health </a:t>
            </a:r>
            <a:r>
              <a:rPr lang="en-GB" sz="3600" smtClean="0">
                <a:solidFill>
                  <a:srgbClr val="187A40"/>
                </a:solidFill>
              </a:rPr>
              <a:t>Research Reporting</a:t>
            </a:r>
            <a:endParaRPr lang="en-GB" sz="3600" dirty="0" smtClean="0">
              <a:solidFill>
                <a:srgbClr val="187A4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3600" dirty="0" smtClean="0">
              <a:solidFill>
                <a:srgbClr val="187A4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Iveta Simera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1000" dirty="0"/>
          </a:p>
          <a:p>
            <a:pPr eaLnBrk="1" hangingPunct="1">
              <a:lnSpc>
                <a:spcPct val="80000"/>
              </a:lnSpc>
              <a:defRPr/>
            </a:pPr>
            <a:endParaRPr lang="en-GB" sz="10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400" i="1" dirty="0" smtClean="0"/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        The </a:t>
            </a:r>
            <a:r>
              <a:rPr lang="en-GB" sz="1600" dirty="0">
                <a:solidFill>
                  <a:schemeClr val="tx1"/>
                </a:solidFill>
              </a:rPr>
              <a:t>EQUATOR Network workshop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GB" sz="1600" b="0" dirty="0" smtClean="0">
                <a:solidFill>
                  <a:schemeClr val="tx1"/>
                </a:solidFill>
              </a:rPr>
              <a:t>        10 </a:t>
            </a:r>
            <a:r>
              <a:rPr lang="en-GB" sz="1600" b="0" dirty="0">
                <a:solidFill>
                  <a:schemeClr val="tx1"/>
                </a:solidFill>
              </a:rPr>
              <a:t>October 2012, Freiburg, Germany </a:t>
            </a:r>
            <a:endParaRPr lang="en-GB" sz="1600" b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600" dirty="0" smtClean="0"/>
              <a:t> </a:t>
            </a:r>
          </a:p>
        </p:txBody>
      </p:sp>
      <p:pic>
        <p:nvPicPr>
          <p:cNvPr id="3075" name="Picture 0" descr="csm logo (300)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516563"/>
            <a:ext cx="720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equator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45125"/>
            <a:ext cx="15113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25D158-3748-4960-B9E9-548026FB798A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EQUATOR online resources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5795963" y="1196975"/>
            <a:ext cx="3097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5651500" y="908050"/>
            <a:ext cx="3313113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All collated resources are available in our Library</a:t>
            </a:r>
          </a:p>
          <a:p>
            <a:pPr eaLnBrk="1" hangingPunct="1">
              <a:spcBef>
                <a:spcPct val="50000"/>
              </a:spcBef>
            </a:pPr>
            <a:endParaRPr lang="en-GB" sz="800"/>
          </a:p>
          <a:p>
            <a:pPr eaLnBrk="1" hangingPunct="1">
              <a:spcBef>
                <a:spcPct val="50000"/>
              </a:spcBef>
            </a:pPr>
            <a:r>
              <a:rPr lang="en-GB"/>
              <a:t>Some of the resources are grouped according to relevance to our main user groups</a:t>
            </a:r>
          </a:p>
        </p:txBody>
      </p:sp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781300"/>
            <a:ext cx="2428875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00438"/>
            <a:ext cx="2428875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21163"/>
            <a:ext cx="2438400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r="1888"/>
          <a:stretch>
            <a:fillRect/>
          </a:stretch>
        </p:blipFill>
        <p:spPr bwMode="auto">
          <a:xfrm>
            <a:off x="107950" y="858838"/>
            <a:ext cx="5424488" cy="607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8DB715-E04C-4DBD-8F2A-94AC13A7C028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EQUATOR Library – resources (1)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1268413"/>
            <a:ext cx="4032250" cy="4857750"/>
          </a:xfrm>
        </p:spPr>
        <p:txBody>
          <a:bodyPr/>
          <a:lstStyle/>
          <a:p>
            <a:pPr eaLnBrk="1" hangingPunct="1">
              <a:defRPr/>
            </a:pPr>
            <a:r>
              <a:rPr lang="en-GB" sz="1600" b="1" dirty="0" smtClean="0">
                <a:solidFill>
                  <a:srgbClr val="FF0000"/>
                </a:solidFill>
              </a:rPr>
              <a:t>Reporting guidelines</a:t>
            </a:r>
          </a:p>
          <a:p>
            <a:pPr lvl="1" eaLnBrk="1" hangingPunct="1">
              <a:defRPr/>
            </a:pPr>
            <a:r>
              <a:rPr lang="en-GB" sz="1600" dirty="0" smtClean="0"/>
              <a:t>Key (box on right side)</a:t>
            </a:r>
          </a:p>
          <a:p>
            <a:pPr marL="457200" lvl="1" indent="0" eaLnBrk="1" hangingPunct="1">
              <a:buFontTx/>
              <a:buNone/>
              <a:defRPr/>
            </a:pPr>
            <a:endParaRPr lang="en-GB" sz="1600" dirty="0" smtClean="0"/>
          </a:p>
          <a:p>
            <a:pPr eaLnBrk="1" hangingPunct="1">
              <a:defRPr/>
            </a:pPr>
            <a:r>
              <a:rPr lang="en-GB" sz="1600" dirty="0" smtClean="0"/>
              <a:t>Reporting guidelines under development</a:t>
            </a:r>
          </a:p>
          <a:p>
            <a:pPr eaLnBrk="1" hangingPunct="1">
              <a:defRPr/>
            </a:pPr>
            <a:endParaRPr lang="en-GB" sz="1600" dirty="0" smtClean="0"/>
          </a:p>
          <a:p>
            <a:pPr eaLnBrk="1" hangingPunct="1">
              <a:defRPr/>
            </a:pPr>
            <a:r>
              <a:rPr lang="en-GB" sz="1600" dirty="0" smtClean="0"/>
              <a:t>Sections of research reports (figures, graphs, COI, etc.)</a:t>
            </a:r>
          </a:p>
          <a:p>
            <a:pPr eaLnBrk="1" hangingPunct="1">
              <a:defRPr/>
            </a:pPr>
            <a:endParaRPr lang="en-GB" sz="1600" dirty="0" smtClean="0"/>
          </a:p>
          <a:p>
            <a:pPr eaLnBrk="1" hangingPunct="1">
              <a:defRPr/>
            </a:pPr>
            <a:r>
              <a:rPr lang="en-GB" sz="1600" dirty="0" smtClean="0"/>
              <a:t>Statistical methods &amp; analyses</a:t>
            </a:r>
          </a:p>
          <a:p>
            <a:pPr eaLnBrk="1" hangingPunct="1">
              <a:defRPr/>
            </a:pPr>
            <a:endParaRPr lang="en-GB" sz="1600" dirty="0" smtClean="0"/>
          </a:p>
          <a:p>
            <a:pPr eaLnBrk="1" hangingPunct="1"/>
            <a:r>
              <a:rPr lang="en-GB" sz="1600" dirty="0"/>
              <a:t>Guidance on scientific writing</a:t>
            </a:r>
          </a:p>
          <a:p>
            <a:pPr eaLnBrk="1" hangingPunct="1"/>
            <a:endParaRPr lang="en-GB" sz="1600" dirty="0"/>
          </a:p>
          <a:p>
            <a:pPr eaLnBrk="1" hangingPunct="1"/>
            <a:r>
              <a:rPr lang="en-GB" sz="1600" dirty="0"/>
              <a:t>Guidance on research &amp; publication ethics, good practice, etc. </a:t>
            </a:r>
          </a:p>
          <a:p>
            <a:pPr eaLnBrk="1" hangingPunct="1">
              <a:defRPr/>
            </a:pPr>
            <a:endParaRPr lang="en-GB" sz="2000" dirty="0" smtClean="0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3" r="17554"/>
          <a:stretch>
            <a:fillRect/>
          </a:stretch>
        </p:blipFill>
        <p:spPr bwMode="auto">
          <a:xfrm>
            <a:off x="107950" y="1268413"/>
            <a:ext cx="4640263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779838" y="6381750"/>
            <a:ext cx="439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/>
              <a:t>www.equator-network.org</a:t>
            </a:r>
          </a:p>
        </p:txBody>
      </p:sp>
    </p:spTree>
    <p:extLst>
      <p:ext uri="{BB962C8B-B14F-4D97-AF65-F5344CB8AC3E}">
        <p14:creationId xmlns:p14="http://schemas.microsoft.com/office/powerpoint/2010/main" val="42826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E5EE7A-C165-41C1-BA42-59180CB2CFDA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EQUATOR Library – resources (2)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908050"/>
            <a:ext cx="4032250" cy="5400675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 smtClean="0"/>
              <a:t>Guidance for specific user groups:</a:t>
            </a:r>
          </a:p>
          <a:p>
            <a:pPr lvl="1" eaLnBrk="1" hangingPunct="1">
              <a:defRPr/>
            </a:pPr>
            <a:r>
              <a:rPr lang="en-GB" sz="1600" dirty="0" smtClean="0"/>
              <a:t>Industry sponsored research (medical writers)</a:t>
            </a:r>
          </a:p>
          <a:p>
            <a:pPr lvl="1" eaLnBrk="1" hangingPunct="1">
              <a:defRPr/>
            </a:pPr>
            <a:r>
              <a:rPr lang="en-GB" sz="1600" dirty="0" smtClean="0"/>
              <a:t>Guidance developed by editorial groups</a:t>
            </a:r>
          </a:p>
          <a:p>
            <a:pPr eaLnBrk="1" hangingPunct="1">
              <a:defRPr/>
            </a:pPr>
            <a:r>
              <a:rPr lang="en-GB" sz="2000" dirty="0" smtClean="0"/>
              <a:t>Editors</a:t>
            </a:r>
          </a:p>
          <a:p>
            <a:pPr lvl="1" eaLnBrk="1" hangingPunct="1">
              <a:defRPr/>
            </a:pPr>
            <a:r>
              <a:rPr lang="en-GB" sz="1600" dirty="0" smtClean="0"/>
              <a:t>Editorials introducing RG</a:t>
            </a:r>
          </a:p>
          <a:p>
            <a:pPr lvl="1" eaLnBrk="1" hangingPunct="1">
              <a:defRPr/>
            </a:pPr>
            <a:r>
              <a:rPr lang="en-GB" sz="1600" dirty="0" smtClean="0"/>
              <a:t>Guidelines for peer reviewers</a:t>
            </a:r>
          </a:p>
          <a:p>
            <a:pPr lvl="1" eaLnBrk="1" hangingPunct="1">
              <a:defRPr/>
            </a:pPr>
            <a:r>
              <a:rPr lang="en-GB" sz="1600" dirty="0" smtClean="0"/>
              <a:t>Examples from journals</a:t>
            </a:r>
          </a:p>
          <a:p>
            <a:pPr lvl="1" eaLnBrk="1" hangingPunct="1">
              <a:defRPr/>
            </a:pPr>
            <a:r>
              <a:rPr lang="en-GB" sz="1600" dirty="0" smtClean="0"/>
              <a:t>How to select suitable RG</a:t>
            </a:r>
          </a:p>
          <a:p>
            <a:pPr marL="457200" lvl="1" indent="0" eaLnBrk="1" hangingPunct="1">
              <a:buFontTx/>
              <a:buNone/>
              <a:defRPr/>
            </a:pPr>
            <a:endParaRPr lang="en-GB" sz="1600" dirty="0" smtClean="0"/>
          </a:p>
          <a:p>
            <a:pPr eaLnBrk="1" hangingPunct="1">
              <a:defRPr/>
            </a:pPr>
            <a:r>
              <a:rPr lang="en-GB" sz="2000" dirty="0" smtClean="0"/>
              <a:t>Authors</a:t>
            </a:r>
          </a:p>
          <a:p>
            <a:pPr lvl="1" eaLnBrk="1" hangingPunct="1">
              <a:defRPr/>
            </a:pPr>
            <a:r>
              <a:rPr lang="en-GB" sz="1600" dirty="0" smtClean="0"/>
              <a:t>Guidance on scientific writing</a:t>
            </a:r>
          </a:p>
          <a:p>
            <a:pPr lvl="1" eaLnBrk="1" hangingPunct="1">
              <a:defRPr/>
            </a:pPr>
            <a:r>
              <a:rPr lang="en-GB" sz="1600" dirty="0" smtClean="0"/>
              <a:t>Links to resources on research design, conduct, etc.</a:t>
            </a:r>
          </a:p>
          <a:p>
            <a:pPr lvl="1" eaLnBrk="1" hangingPunct="1">
              <a:defRPr/>
            </a:pPr>
            <a:endParaRPr lang="en-GB" sz="1600" dirty="0" smtClean="0"/>
          </a:p>
          <a:p>
            <a:pPr eaLnBrk="1" hangingPunct="1">
              <a:defRPr/>
            </a:pPr>
            <a:r>
              <a:rPr lang="en-GB" sz="2000" dirty="0" smtClean="0"/>
              <a:t>RG developers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3" r="17554"/>
          <a:stretch>
            <a:fillRect/>
          </a:stretch>
        </p:blipFill>
        <p:spPr bwMode="auto">
          <a:xfrm>
            <a:off x="107950" y="1268413"/>
            <a:ext cx="4640263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3779838" y="6381750"/>
            <a:ext cx="439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/>
              <a:t>www.equator-network.org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EQUATOR website re-design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FECDFB-116B-43F3-B680-56B008EFCFEB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908050"/>
            <a:ext cx="5576887" cy="5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05ACF7-281F-4A4C-BF58-B6D6CD6B387B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Closing thoughts 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4294967295"/>
          </p:nvPr>
        </p:nvSpPr>
        <p:spPr>
          <a:xfrm>
            <a:off x="347663" y="877888"/>
            <a:ext cx="8569325" cy="5019675"/>
          </a:xfrm>
        </p:spPr>
        <p:txBody>
          <a:bodyPr/>
          <a:lstStyle/>
          <a:p>
            <a:pPr eaLnBrk="1" hangingPunct="1"/>
            <a:r>
              <a:rPr lang="en-GB" sz="2000" dirty="0" smtClean="0"/>
              <a:t>Reporting guidelines are helpful tools when used correctly and at right time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dirty="0" smtClean="0"/>
              <a:t>Read Explanation and Elaboration papers of the main generic reporting guidelines – good learning source about general principles!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dirty="0" smtClean="0"/>
              <a:t>Carefully select which reporting guidelines you should use for your research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smtClean="0"/>
              <a:t>Even if your target journal does not require compliance with any reporting guidelines - select and follow those suitable for your study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dirty="0" smtClean="0"/>
              <a:t>Have a browse through the EQUATOR website to see what is available</a:t>
            </a:r>
          </a:p>
        </p:txBody>
      </p:sp>
      <p:sp>
        <p:nvSpPr>
          <p:cNvPr id="9221" name="Slide Number Placeholder 1"/>
          <p:cNvSpPr txBox="1">
            <a:spLocks/>
          </p:cNvSpPr>
          <p:nvPr/>
        </p:nvSpPr>
        <p:spPr bwMode="auto">
          <a:xfrm>
            <a:off x="7226300" y="64293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nl-NL" sz="2400" b="1">
              <a:solidFill>
                <a:srgbClr val="FFFF00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5753</TotalTime>
  <Words>255</Words>
  <Application>Microsoft Office PowerPoint</Application>
  <PresentationFormat>On-screen Show (4:3)</PresentationFormat>
  <Paragraphs>70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Custom Design</vt:lpstr>
      <vt:lpstr>PowerPoint Presentation</vt:lpstr>
      <vt:lpstr>EQUATOR online resources</vt:lpstr>
      <vt:lpstr>EQUATOR Library – resources (1)</vt:lpstr>
      <vt:lpstr>EQUATOR Library – resources (2)</vt:lpstr>
      <vt:lpstr>EQUATOR website re-design </vt:lpstr>
      <vt:lpstr>Closing thoughts </vt:lpstr>
    </vt:vector>
  </TitlesOfParts>
  <Company>Oxford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CSM</dc:creator>
  <cp:lastModifiedBy>isimera</cp:lastModifiedBy>
  <cp:revision>282</cp:revision>
  <cp:lastPrinted>2012-04-17T13:26:01Z</cp:lastPrinted>
  <dcterms:created xsi:type="dcterms:W3CDTF">2009-07-08T10:28:10Z</dcterms:created>
  <dcterms:modified xsi:type="dcterms:W3CDTF">2012-10-25T09:39:39Z</dcterms:modified>
</cp:coreProperties>
</file>