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679" r:id="rId2"/>
  </p:sldMasterIdLst>
  <p:notesMasterIdLst>
    <p:notesMasterId r:id="rId21"/>
  </p:notesMasterIdLst>
  <p:handoutMasterIdLst>
    <p:handoutMasterId r:id="rId22"/>
  </p:handoutMasterIdLst>
  <p:sldIdLst>
    <p:sldId id="502" r:id="rId3"/>
    <p:sldId id="538" r:id="rId4"/>
    <p:sldId id="522" r:id="rId5"/>
    <p:sldId id="525" r:id="rId6"/>
    <p:sldId id="544" r:id="rId7"/>
    <p:sldId id="527" r:id="rId8"/>
    <p:sldId id="529" r:id="rId9"/>
    <p:sldId id="531" r:id="rId10"/>
    <p:sldId id="548" r:id="rId11"/>
    <p:sldId id="547" r:id="rId12"/>
    <p:sldId id="545" r:id="rId13"/>
    <p:sldId id="534" r:id="rId14"/>
    <p:sldId id="540" r:id="rId15"/>
    <p:sldId id="541" r:id="rId16"/>
    <p:sldId id="542" r:id="rId17"/>
    <p:sldId id="543" r:id="rId18"/>
    <p:sldId id="524" r:id="rId19"/>
    <p:sldId id="498" r:id="rId20"/>
  </p:sldIdLst>
  <p:sldSz cx="9144000" cy="6858000" type="screen4x3"/>
  <p:notesSz cx="67945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7C80"/>
    <a:srgbClr val="CCFFFF"/>
    <a:srgbClr val="FFCC66"/>
    <a:srgbClr val="00FF99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32281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04"/>
            <a:ext cx="2943438" cy="4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8" tIns="0" rIns="19258" bIns="0" numCol="1" anchor="t" anchorCtr="0" compatLnSpc="1">
            <a:prstTxWarp prst="textNoShape">
              <a:avLst/>
            </a:prstTxWarp>
          </a:bodyPr>
          <a:lstStyle>
            <a:lvl1pPr defTabSz="770985" eaLnBrk="0" hangingPunct="0">
              <a:defRPr sz="1000" i="1"/>
            </a:lvl1pPr>
          </a:lstStyle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63" y="11104"/>
            <a:ext cx="2943437" cy="4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8" tIns="0" rIns="19258" bIns="0" numCol="1" anchor="t" anchorCtr="0" compatLnSpc="1">
            <a:prstTxWarp prst="textNoShape">
              <a:avLst/>
            </a:prstTxWarp>
          </a:bodyPr>
          <a:lstStyle>
            <a:lvl1pPr algn="r" defTabSz="770985" eaLnBrk="0" hangingPunct="0">
              <a:defRPr sz="1000" i="1"/>
            </a:lvl1pPr>
          </a:lstStyle>
          <a:p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417"/>
            <a:ext cx="2943438" cy="4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8" tIns="0" rIns="19258" bIns="0" numCol="1" anchor="b" anchorCtr="0" compatLnSpc="1">
            <a:prstTxWarp prst="textNoShape">
              <a:avLst/>
            </a:prstTxWarp>
          </a:bodyPr>
          <a:lstStyle>
            <a:lvl1pPr defTabSz="770985" eaLnBrk="0" hangingPunct="0">
              <a:defRPr sz="1000" i="1"/>
            </a:lvl1pPr>
          </a:lstStyle>
          <a:p>
            <a:endParaRPr lang="en-GB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66507" y="9495176"/>
            <a:ext cx="2422981" cy="2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8" tIns="46539" rIns="93078" bIns="46539">
            <a:spAutoFit/>
          </a:bodyPr>
          <a:lstStyle/>
          <a:p>
            <a:pPr defTabSz="770985" eaLnBrk="0" hangingPunct="0">
              <a:spcBef>
                <a:spcPct val="50000"/>
              </a:spcBef>
            </a:pPr>
            <a:r>
              <a:rPr lang="en-GB" sz="1000" dirty="0">
                <a:latin typeface="Verdana" pitchFamily="34" charset="0"/>
              </a:rPr>
              <a:t>Doug Altman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63" y="9444417"/>
            <a:ext cx="2943437" cy="30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8" tIns="0" rIns="19258" bIns="0" numCol="1" anchor="b" anchorCtr="0" compatLnSpc="1">
            <a:prstTxWarp prst="textNoShape">
              <a:avLst/>
            </a:prstTxWarp>
          </a:bodyPr>
          <a:lstStyle>
            <a:lvl1pPr algn="ctr" defTabSz="770985" eaLnBrk="0" hangingPunct="0">
              <a:spcBef>
                <a:spcPct val="50000"/>
              </a:spcBef>
              <a:defRPr sz="1200"/>
            </a:lvl1pPr>
          </a:lstStyle>
          <a:p>
            <a:r>
              <a:rPr lang="en-GB" dirty="0"/>
              <a:t>                                                 </a:t>
            </a:r>
            <a:fld id="{CD82DA7F-3612-46AE-9B6C-5154EAB6730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0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04"/>
            <a:ext cx="2943438" cy="4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8" tIns="0" rIns="19258" bIns="0" numCol="1" anchor="t" anchorCtr="0" compatLnSpc="1">
            <a:prstTxWarp prst="textNoShape">
              <a:avLst/>
            </a:prstTxWarp>
          </a:bodyPr>
          <a:lstStyle>
            <a:lvl1pPr defTabSz="770985" eaLnBrk="0" hangingPunct="0">
              <a:defRPr sz="1000" i="1"/>
            </a:lvl1pPr>
          </a:lstStyle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63" y="11104"/>
            <a:ext cx="2943437" cy="4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8" tIns="0" rIns="19258" bIns="0" numCol="1" anchor="t" anchorCtr="0" compatLnSpc="1">
            <a:prstTxWarp prst="textNoShape">
              <a:avLst/>
            </a:prstTxWarp>
          </a:bodyPr>
          <a:lstStyle>
            <a:lvl1pPr algn="r" defTabSz="770985" eaLnBrk="0" hangingPunct="0">
              <a:defRPr sz="1000" i="1"/>
            </a:lvl1pPr>
          </a:lstStyle>
          <a:p>
            <a:endParaRPr lang="en-GB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417"/>
            <a:ext cx="2943438" cy="4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8" tIns="0" rIns="19258" bIns="0" numCol="1" anchor="b" anchorCtr="0" compatLnSpc="1">
            <a:prstTxWarp prst="textNoShape">
              <a:avLst/>
            </a:prstTxWarp>
          </a:bodyPr>
          <a:lstStyle>
            <a:lvl1pPr defTabSz="770985" eaLnBrk="0" hangingPunct="0">
              <a:defRPr sz="1000" i="1"/>
            </a:lvl1pPr>
          </a:lstStyle>
          <a:p>
            <a:endParaRPr lang="en-GB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63" y="9444417"/>
            <a:ext cx="2943437" cy="4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8" tIns="0" rIns="19258" bIns="0" numCol="1" anchor="b" anchorCtr="0" compatLnSpc="1">
            <a:prstTxWarp prst="textNoShape">
              <a:avLst/>
            </a:prstTxWarp>
          </a:bodyPr>
          <a:lstStyle>
            <a:lvl1pPr algn="r" defTabSz="770985" eaLnBrk="0" hangingPunct="0">
              <a:defRPr sz="1000" i="1"/>
            </a:lvl1pPr>
          </a:lstStyle>
          <a:p>
            <a:fld id="{B1CECD11-0835-4D19-9337-C3DF3CAD2B36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453" y="4726968"/>
            <a:ext cx="4985595" cy="448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8" tIns="46539" rIns="93078" bIns="46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7438" y="866775"/>
            <a:ext cx="4621212" cy="3465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670807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2060"/>
            <a:ext cx="5435600" cy="44630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4588" cy="3716338"/>
          </a:xfrm>
          <a:prstGeom prst="rect">
            <a:avLst/>
          </a:prstGeom>
          <a:noFill/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5" y="4711108"/>
            <a:ext cx="5436235" cy="4462067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1950" y="865515"/>
            <a:ext cx="4292174" cy="34671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361" y="4727304"/>
            <a:ext cx="4985779" cy="44834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4670" y="743564"/>
            <a:ext cx="4605161" cy="371951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5" y="4711108"/>
            <a:ext cx="5436235" cy="44636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3755"/>
            <a:ext cx="5435600" cy="44613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y-GB"/>
              <a:t>Poor reporting makes the assessment of methodological quality of study very difficult. </a:t>
            </a:r>
          </a:p>
          <a:p>
            <a:endParaRPr lang="cy-GB"/>
          </a:p>
          <a:p>
            <a:r>
              <a:rPr lang="cy-GB"/>
              <a:t>If the infomation is not present in the publication the reader is left to assume – e.g. not properly reported includion / exclusion criteria in the trial – how much are the results relevant for a patient with a particular disease</a:t>
            </a:r>
          </a:p>
          <a:p>
            <a:endParaRPr lang="cy-GB"/>
          </a:p>
          <a:p>
            <a:r>
              <a:rPr lang="cy-GB"/>
              <a:t>Good reporting should not be regarded as something new and extra. It is the final and intergral part of the research study.</a:t>
            </a:r>
          </a:p>
          <a:p>
            <a:endParaRPr lang="cy-GB"/>
          </a:p>
          <a:p>
            <a:r>
              <a:rPr lang="en-GB"/>
              <a:t>Authors (and journals, and I’ll come back to that) have an obligation to ensure that research is reported adequately.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7200" y="685800"/>
            <a:ext cx="8382000" cy="76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pic>
        <p:nvPicPr>
          <p:cNvPr id="5" name="Picture 17" descr="equator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21388"/>
            <a:ext cx="15827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largeglobe washo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769938"/>
            <a:ext cx="5329237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sm logo (300) lagr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092825"/>
            <a:ext cx="9366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28788"/>
            <a:ext cx="7772400" cy="148431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The EQUATOR Network</a:t>
            </a:r>
            <a:br>
              <a:rPr lang="en-GB"/>
            </a:br>
            <a:r>
              <a:rPr lang="en-GB"/>
              <a:t>- Enhancing the QUAlity and Transparency Of health Research 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89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Iveta Simera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2CBB7-0A9C-4D1A-9949-60066877D518}" type="datetime1">
              <a:rPr lang="en-US">
                <a:solidFill>
                  <a:srgbClr val="000000"/>
                </a:solidFill>
              </a:rPr>
              <a:pPr/>
              <a:t>10/13/2013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93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DB4130A8-2FAD-43A4-B363-27411E0D35A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9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fld id="{E7A9D5AA-EEE9-49F6-8175-39E0586A9FE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6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fld id="{9040EA42-8755-49D8-A5FC-6D81CDAD0D8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0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fld id="{75FEFB7E-8818-4B54-B769-B496DEF871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78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fld id="{35BD4B79-E36F-46CF-A783-FA5A9678C84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17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fld id="{90F3D38C-594A-430E-A45E-1950448B555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3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FDD83-AB7A-460D-A5E8-2206B5BD3ECB}" type="datetime1">
              <a:rPr lang="en-US">
                <a:solidFill>
                  <a:srgbClr val="000000"/>
                </a:solidFill>
              </a:rPr>
              <a:pPr/>
              <a:t>10/13/2013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>
                <a:solidFill>
                  <a:srgbClr val="7F7F7F"/>
                </a:solidFill>
                <a:cs typeface="Tahoma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429375"/>
            <a:ext cx="468312" cy="357188"/>
          </a:xfr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36513A-54E9-4761-AE70-F4228F3E0D02}" type="slidenum">
              <a:rPr lang="en-GB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2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8675688" y="6429375"/>
            <a:ext cx="4683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>
              <a:defRPr/>
            </a:pPr>
            <a:fld id="{EF3EFB0D-E7EA-462D-B1FB-C66E84851A5E}" type="slidenum">
              <a:rPr lang="en-GB" sz="1400" smtClean="0">
                <a:solidFill>
                  <a:srgbClr val="FFFFFF">
                    <a:lumMod val="50000"/>
                  </a:srgbClr>
                </a:solidFill>
                <a:latin typeface="Tahoma"/>
              </a:rPr>
              <a:pPr algn="ctr">
                <a:defRPr/>
              </a:pPr>
              <a:t>‹#›</a:t>
            </a:fld>
            <a:endParaRPr lang="en-GB" sz="1400" dirty="0" smtClean="0">
              <a:solidFill>
                <a:srgbClr val="FFFFFF">
                  <a:lumMod val="50000"/>
                </a:srgbClr>
              </a:solidFill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12BF82-E7F5-4ADE-A07B-2D442FFA886F}" type="datetime1">
              <a:rPr lang="en-US">
                <a:solidFill>
                  <a:srgbClr val="000000"/>
                </a:solidFill>
              </a:rPr>
              <a:pPr/>
              <a:t>10/13/2013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1813" y="6329363"/>
            <a:ext cx="2895600" cy="457200"/>
          </a:xfrm>
        </p:spPr>
        <p:txBody>
          <a:bodyPr/>
          <a:lstStyle>
            <a:lvl1pPr>
              <a:defRPr>
                <a:solidFill>
                  <a:srgbClr val="7F7F7F"/>
                </a:solidFill>
                <a:cs typeface="Tahoma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28788"/>
            <a:ext cx="7772400" cy="1484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The EQUATOR Network</a:t>
            </a:r>
            <a:br>
              <a:rPr lang="en-GB" noProof="0" smtClean="0"/>
            </a:br>
            <a:r>
              <a:rPr lang="en-GB" noProof="0" smtClean="0"/>
              <a:t>- Enhancing the QUAlity and Transparency Of health Research 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89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pPr lvl="0"/>
            <a:endParaRPr lang="en-GB" noProof="0" smtClean="0"/>
          </a:p>
          <a:p>
            <a:pPr lvl="0"/>
            <a:endParaRPr lang="en-GB" noProof="0" smtClean="0"/>
          </a:p>
          <a:p>
            <a:pPr lvl="0"/>
            <a:r>
              <a:rPr lang="en-GB" noProof="0" smtClean="0"/>
              <a:t>Iveta Simera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6D58ACF7-386C-462D-BE42-9AC66984B9C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457200" y="685800"/>
            <a:ext cx="8382000" cy="76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1106097" algn="ctr" rotWithShape="0">
                    <a:srgbClr val="0033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290833" name="Picture 17" descr="equator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21388"/>
            <a:ext cx="1582737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34" name="Picture 18" descr="largeglobe washo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769938"/>
            <a:ext cx="5329237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0" descr="csm logo (300) small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261" y="6089650"/>
            <a:ext cx="824188" cy="43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18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fld id="{E89BB48D-3E39-4E86-ABC2-72DD75D9B49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0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fld id="{B2B3BCC2-0412-4051-B482-5C5EAABF367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3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fld id="{276245AF-89F9-422C-A1C1-9711DDB76BB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7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fld id="{187FE355-C360-4436-BB97-616F0BA190B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9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endParaRPr lang="en-GB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  <a:p>
            <a:fld id="{3D70B224-C9C3-4AC0-80B7-9E275F154D4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8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F1AEDE4-A04A-4CF7-A116-EAF92950CA31}" type="datetime1">
              <a:rPr lang="en-US">
                <a:solidFill>
                  <a:srgbClr val="000000"/>
                </a:solidFill>
              </a:rPr>
              <a:pPr/>
              <a:t>10/13/2013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537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</a:defRPr>
            </a:lvl1pPr>
          </a:lstStyle>
          <a:p>
            <a:fld id="{6C1C1609-2225-4B29-9361-1483080B08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89800" name="Rectangle 8"/>
          <p:cNvSpPr>
            <a:spLocks noChangeArrowheads="1"/>
          </p:cNvSpPr>
          <p:nvPr/>
        </p:nvSpPr>
        <p:spPr bwMode="auto">
          <a:xfrm>
            <a:off x="179388" y="1412875"/>
            <a:ext cx="8839200" cy="7620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187A4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pic>
        <p:nvPicPr>
          <p:cNvPr id="1032" name="Picture 14" descr="equator_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8" b="-1869"/>
          <a:stretch>
            <a:fillRect/>
          </a:stretch>
        </p:blipFill>
        <p:spPr bwMode="auto">
          <a:xfrm>
            <a:off x="179388" y="6357938"/>
            <a:ext cx="1152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largeglobe_300dpi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16563"/>
            <a:ext cx="117633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3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5375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 smtClean="0">
              <a:solidFill>
                <a:srgbClr val="000000"/>
              </a:solidFill>
            </a:endParaRPr>
          </a:p>
          <a:p>
            <a:fld id="{1816DC76-2926-42FE-B159-D02AE25E74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89800" name="Rectangle 8"/>
          <p:cNvSpPr>
            <a:spLocks noChangeArrowheads="1"/>
          </p:cNvSpPr>
          <p:nvPr/>
        </p:nvSpPr>
        <p:spPr bwMode="auto">
          <a:xfrm>
            <a:off x="179388" y="1412875"/>
            <a:ext cx="8839200" cy="7620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187A4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289806" name="Picture 14" descr="equator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8" b="-1869"/>
          <a:stretch>
            <a:fillRect/>
          </a:stretch>
        </p:blipFill>
        <p:spPr bwMode="auto">
          <a:xfrm>
            <a:off x="179388" y="6357938"/>
            <a:ext cx="1152525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9" name="Picture 17" descr="largeglobe_300dpi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16563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187A40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552575"/>
          </a:xfrm>
          <a:noFill/>
          <a:ln/>
        </p:spPr>
        <p:txBody>
          <a:bodyPr lIns="92075" tIns="46038" rIns="92075" bIns="46038"/>
          <a:lstStyle/>
          <a:p>
            <a:r>
              <a:rPr lang="en-GB" dirty="0" smtClean="0"/>
              <a:t>Transparency and accuracy in reporting health research</a:t>
            </a:r>
            <a:endParaRPr lang="en-GB" sz="2800" dirty="0"/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7391400" cy="1752600"/>
          </a:xfrm>
          <a:noFill/>
          <a:ln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</a:pPr>
            <a:endParaRPr lang="en-GB" dirty="0" smtClean="0"/>
          </a:p>
          <a:p>
            <a:pPr marL="342900" indent="-342900">
              <a:lnSpc>
                <a:spcPct val="90000"/>
              </a:lnSpc>
            </a:pPr>
            <a:r>
              <a:rPr lang="en-GB" dirty="0" smtClean="0"/>
              <a:t>Doug </a:t>
            </a:r>
            <a:r>
              <a:rPr lang="en-GB" dirty="0"/>
              <a:t>Altman</a:t>
            </a:r>
          </a:p>
          <a:p>
            <a:pPr marL="342900" indent="-342900">
              <a:lnSpc>
                <a:spcPct val="90000"/>
              </a:lnSpc>
            </a:pPr>
            <a:endParaRPr lang="en-GB" dirty="0"/>
          </a:p>
          <a:p>
            <a:pPr marL="342900" indent="-342900">
              <a:lnSpc>
                <a:spcPct val="90000"/>
              </a:lnSpc>
            </a:pPr>
            <a:r>
              <a:rPr lang="en-GB" dirty="0"/>
              <a:t>The EQUATOR Network</a:t>
            </a:r>
          </a:p>
          <a:p>
            <a:pPr marL="342900" indent="-342900">
              <a:lnSpc>
                <a:spcPct val="90000"/>
              </a:lnSpc>
            </a:pPr>
            <a:r>
              <a:rPr lang="en-GB" sz="2200" i="1" dirty="0"/>
              <a:t>Centre for Statistics in Medicine, Oxford, UK</a:t>
            </a:r>
          </a:p>
        </p:txBody>
      </p:sp>
    </p:spTree>
    <p:extLst>
      <p:ext uri="{BB962C8B-B14F-4D97-AF65-F5344CB8AC3E}">
        <p14:creationId xmlns:p14="http://schemas.microsoft.com/office/powerpoint/2010/main" val="26546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Ecological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775"/>
            <a:ext cx="8134672" cy="446722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993366"/>
                </a:solidFill>
              </a:rPr>
              <a:t>The </a:t>
            </a:r>
            <a:r>
              <a:rPr lang="en-GB" dirty="0" smtClean="0">
                <a:solidFill>
                  <a:srgbClr val="993366"/>
                </a:solidFill>
              </a:rPr>
              <a:t>quality of modern cross-sectional ecologic studies: a </a:t>
            </a:r>
            <a:r>
              <a:rPr lang="en-GB" dirty="0" err="1" smtClean="0">
                <a:solidFill>
                  <a:srgbClr val="993366"/>
                </a:solidFill>
              </a:rPr>
              <a:t>bibliometric</a:t>
            </a:r>
            <a:r>
              <a:rPr lang="en-GB" dirty="0" smtClean="0">
                <a:solidFill>
                  <a:srgbClr val="993366"/>
                </a:solidFill>
              </a:rPr>
              <a:t> review   </a:t>
            </a:r>
            <a:r>
              <a:rPr lang="en-GB" b="0" dirty="0" smtClean="0">
                <a:solidFill>
                  <a:srgbClr val="993366"/>
                </a:solidFill>
              </a:rPr>
              <a:t>[</a:t>
            </a:r>
            <a:r>
              <a:rPr lang="en-GB" b="0" dirty="0" err="1" smtClean="0">
                <a:solidFill>
                  <a:srgbClr val="993366"/>
                </a:solidFill>
              </a:rPr>
              <a:t>Dufault</a:t>
            </a:r>
            <a:r>
              <a:rPr lang="en-GB" b="0" dirty="0" smtClean="0">
                <a:solidFill>
                  <a:srgbClr val="993366"/>
                </a:solidFill>
              </a:rPr>
              <a:t> &amp; </a:t>
            </a:r>
            <a:r>
              <a:rPr lang="en-GB" b="0" dirty="0" err="1" smtClean="0">
                <a:solidFill>
                  <a:srgbClr val="993366"/>
                </a:solidFill>
              </a:rPr>
              <a:t>Klar</a:t>
            </a:r>
            <a:r>
              <a:rPr lang="en-GB" b="0" dirty="0">
                <a:solidFill>
                  <a:srgbClr val="993366"/>
                </a:solidFill>
              </a:rPr>
              <a:t>, </a:t>
            </a:r>
            <a:r>
              <a:rPr lang="en-GB" b="0" i="1" dirty="0" smtClean="0">
                <a:solidFill>
                  <a:srgbClr val="993366"/>
                </a:solidFill>
              </a:rPr>
              <a:t>Am J </a:t>
            </a:r>
            <a:r>
              <a:rPr lang="en-GB" b="0" i="1" dirty="0" err="1" smtClean="0">
                <a:solidFill>
                  <a:srgbClr val="993366"/>
                </a:solidFill>
              </a:rPr>
              <a:t>Epidemiol</a:t>
            </a:r>
            <a:r>
              <a:rPr lang="en-GB" b="0" i="1" dirty="0" smtClean="0">
                <a:solidFill>
                  <a:srgbClr val="993366"/>
                </a:solidFill>
              </a:rPr>
              <a:t> </a:t>
            </a:r>
            <a:r>
              <a:rPr lang="en-GB" b="0" dirty="0" smtClean="0">
                <a:solidFill>
                  <a:srgbClr val="993366"/>
                </a:solidFill>
              </a:rPr>
              <a:t>2011]</a:t>
            </a:r>
            <a:endParaRPr lang="en-GB" b="0" dirty="0">
              <a:solidFill>
                <a:srgbClr val="993366"/>
              </a:solidFill>
            </a:endParaRPr>
          </a:p>
          <a:p>
            <a:endParaRPr lang="en-GB" dirty="0">
              <a:solidFill>
                <a:srgbClr val="993366"/>
              </a:solidFill>
            </a:endParaRPr>
          </a:p>
          <a:p>
            <a:pPr marL="0" indent="0">
              <a:buNone/>
            </a:pPr>
            <a:r>
              <a:rPr lang="en-GB" b="0" dirty="0" smtClean="0"/>
              <a:t>N=125</a:t>
            </a:r>
          </a:p>
          <a:p>
            <a:r>
              <a:rPr lang="en-GB" b="0" dirty="0" smtClean="0"/>
              <a:t>“Most </a:t>
            </a:r>
            <a:r>
              <a:rPr lang="en-GB" b="0" dirty="0"/>
              <a:t>investigators who adjusted their outcomes for age or </a:t>
            </a:r>
            <a:r>
              <a:rPr lang="en-GB" b="0" dirty="0" smtClean="0"/>
              <a:t>sex did </a:t>
            </a:r>
            <a:r>
              <a:rPr lang="en-GB" b="0" dirty="0"/>
              <a:t>so improperly (64</a:t>
            </a:r>
            <a:r>
              <a:rPr lang="en-GB" b="0" dirty="0" smtClean="0"/>
              <a:t>%) </a:t>
            </a:r>
          </a:p>
          <a:p>
            <a:r>
              <a:rPr lang="en-GB" b="0" dirty="0" smtClean="0"/>
              <a:t>Statistical </a:t>
            </a:r>
            <a:r>
              <a:rPr lang="en-GB" b="0" dirty="0"/>
              <a:t>validity was a potential issue for 20% of regression </a:t>
            </a:r>
            <a:r>
              <a:rPr lang="en-GB" b="0" dirty="0" smtClean="0"/>
              <a:t>models</a:t>
            </a:r>
          </a:p>
          <a:p>
            <a:r>
              <a:rPr lang="en-GB" b="0" dirty="0" smtClean="0"/>
              <a:t>Many </a:t>
            </a:r>
            <a:r>
              <a:rPr lang="en-GB" b="0" dirty="0"/>
              <a:t>authors omitted important information </a:t>
            </a:r>
            <a:r>
              <a:rPr lang="en-GB" b="0" dirty="0" smtClean="0"/>
              <a:t>when discussing </a:t>
            </a:r>
            <a:r>
              <a:rPr lang="en-GB" b="0" dirty="0"/>
              <a:t>the ecologic nature of their study (31%), the choice of study design (58%), and the susceptibility of </a:t>
            </a:r>
            <a:r>
              <a:rPr lang="en-GB" b="0" dirty="0" smtClean="0"/>
              <a:t>their research </a:t>
            </a:r>
            <a:r>
              <a:rPr lang="en-GB" b="0" dirty="0"/>
              <a:t>to the ecological fallacy (49</a:t>
            </a:r>
            <a:r>
              <a:rPr lang="en-GB" b="0" dirty="0" smtClean="0"/>
              <a:t>%).”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35375" y="6237288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“Spin”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Review of </a:t>
            </a:r>
            <a:r>
              <a:rPr lang="en-GB" dirty="0"/>
              <a:t>breast cancer trials</a:t>
            </a:r>
            <a:endParaRPr lang="en-GB" b="0" dirty="0"/>
          </a:p>
          <a:p>
            <a:pPr marL="400050" lvl="1" indent="0">
              <a:buNone/>
            </a:pPr>
            <a:r>
              <a:rPr lang="en-GB" sz="2200" dirty="0"/>
              <a:t>“… spin was used frequently to influence, positively, the interpretation of negative trials, by emphasizing the apparent benefit of a secondary end point. We found bias in reporting efficacy and toxicity in 32.9% and 67.1% of trials, respectively, with spin and bias used to suggest efficacy in 59% of the trials that had no significant difference in their primary endpoint.”                     </a:t>
            </a:r>
            <a:endParaRPr lang="en-GB" sz="2200" dirty="0" smtClean="0"/>
          </a:p>
          <a:p>
            <a:pPr marL="400050" lvl="1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		[</a:t>
            </a:r>
            <a:r>
              <a:rPr lang="en-GB" sz="2200" dirty="0"/>
              <a:t>Vera-</a:t>
            </a:r>
            <a:r>
              <a:rPr lang="en-GB" sz="2200" dirty="0" err="1"/>
              <a:t>Badillo</a:t>
            </a:r>
            <a:r>
              <a:rPr lang="en-GB" sz="2200" dirty="0"/>
              <a:t> et al, </a:t>
            </a:r>
            <a:r>
              <a:rPr lang="en-GB" sz="2200" i="1" dirty="0"/>
              <a:t>Ann </a:t>
            </a:r>
            <a:r>
              <a:rPr lang="en-GB" sz="2200" i="1" dirty="0" err="1"/>
              <a:t>Oncol</a:t>
            </a:r>
            <a:r>
              <a:rPr lang="en-GB" sz="2200" i="1" dirty="0"/>
              <a:t> </a:t>
            </a:r>
            <a:r>
              <a:rPr lang="en-GB" sz="2200" dirty="0"/>
              <a:t>2013]</a:t>
            </a:r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35375" y="6237288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Inconsistency between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775"/>
            <a:ext cx="8062664" cy="446722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Comparison of content of RCT reports in surgical </a:t>
            </a:r>
            <a:r>
              <a:rPr lang="en-GB" dirty="0" smtClean="0"/>
              <a:t>journals and trial registry entries (n=51)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endParaRPr lang="en-GB" b="0" dirty="0" smtClean="0"/>
          </a:p>
          <a:p>
            <a:endParaRPr lang="en-GB" b="0" dirty="0" smtClean="0"/>
          </a:p>
          <a:p>
            <a:endParaRPr lang="en-GB" b="0" dirty="0"/>
          </a:p>
          <a:p>
            <a:pPr marL="0" indent="0" algn="ctr">
              <a:buNone/>
            </a:pPr>
            <a:r>
              <a:rPr lang="en-GB" sz="2000" b="0" dirty="0"/>
              <a:t>[Rosenthal </a:t>
            </a:r>
            <a:r>
              <a:rPr lang="en-GB" sz="2000" b="0" dirty="0" smtClean="0"/>
              <a:t>&amp; Dwan, </a:t>
            </a:r>
            <a:r>
              <a:rPr lang="en-GB" sz="2000" b="0" i="1" dirty="0"/>
              <a:t>Ann </a:t>
            </a:r>
            <a:r>
              <a:rPr lang="en-GB" sz="2000" b="0" i="1" dirty="0" err="1"/>
              <a:t>Surg</a:t>
            </a:r>
            <a:r>
              <a:rPr lang="en-GB" sz="2000" b="0" i="1" dirty="0"/>
              <a:t> </a:t>
            </a:r>
            <a:r>
              <a:rPr lang="en-GB" sz="2000" b="0" dirty="0"/>
              <a:t>2013</a:t>
            </a:r>
            <a:r>
              <a:rPr lang="en-GB" sz="2000" b="0" dirty="0" smtClean="0"/>
              <a:t>]</a:t>
            </a:r>
            <a:endParaRPr lang="en-GB" sz="2000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022982"/>
              </p:ext>
            </p:extLst>
          </p:nvPr>
        </p:nvGraphicFramePr>
        <p:xfrm>
          <a:off x="2339753" y="2757486"/>
          <a:ext cx="4824535" cy="2615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5156"/>
                <a:gridCol w="1113354"/>
                <a:gridCol w="1336025"/>
              </a:tblGrid>
              <a:tr h="31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Primary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Secondary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No discrepancy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850" algn="dec"/>
                        </a:tabLst>
                      </a:pPr>
                      <a:r>
                        <a:rPr lang="en-GB" sz="1600" dirty="0">
                          <a:effectLst/>
                        </a:rPr>
                        <a:t>55</a:t>
                      </a:r>
                      <a:r>
                        <a:rPr lang="en-GB" sz="1600" dirty="0" smtClean="0">
                          <a:effectLst/>
                        </a:rPr>
                        <a:t>%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850" algn="dec"/>
                        </a:tabLst>
                      </a:pPr>
                      <a:r>
                        <a:rPr lang="en-GB" sz="1600" dirty="0">
                          <a:effectLst/>
                        </a:rPr>
                        <a:t>33%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Complete omission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850" algn="dec"/>
                        </a:tabLst>
                      </a:pPr>
                      <a:r>
                        <a:rPr lang="en-GB" sz="1600" dirty="0">
                          <a:effectLst/>
                        </a:rPr>
                        <a:t>8%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850" algn="dec"/>
                        </a:tabLst>
                      </a:pPr>
                      <a:r>
                        <a:rPr lang="en-GB" sz="1600" dirty="0">
                          <a:effectLst/>
                        </a:rPr>
                        <a:t>31%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New introduction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850" algn="dec"/>
                        </a:tabLst>
                      </a:pPr>
                      <a:r>
                        <a:rPr lang="en-GB" sz="1600" dirty="0">
                          <a:effectLst/>
                        </a:rPr>
                        <a:t>8%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850" algn="dec"/>
                        </a:tabLst>
                      </a:pPr>
                      <a:r>
                        <a:rPr lang="en-GB" sz="1600" dirty="0">
                          <a:effectLst/>
                        </a:rPr>
                        <a:t>39%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Change in definition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850" algn="dec"/>
                        </a:tabLst>
                      </a:pPr>
                      <a:r>
                        <a:rPr lang="en-GB" sz="1600" dirty="0">
                          <a:effectLst/>
                        </a:rPr>
                        <a:t>10%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850" algn="dec"/>
                        </a:tabLst>
                      </a:pPr>
                      <a:r>
                        <a:rPr lang="en-GB" sz="1600" dirty="0">
                          <a:effectLst/>
                        </a:rPr>
                        <a:t>6%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Downgrading from primary to </a:t>
                      </a:r>
                      <a:r>
                        <a:rPr lang="en-GB" sz="1600" dirty="0" smtClean="0">
                          <a:effectLst/>
                        </a:rPr>
                        <a:t>secondary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22%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Upgrading from secondary to primary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14%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79700" y="2757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Consequences of inadequate </a:t>
            </a:r>
            <a:br>
              <a:rPr lang="en-GB" dirty="0" smtClean="0"/>
            </a:br>
            <a:r>
              <a:rPr lang="en-GB" dirty="0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Assessing the reliability of published articles is seriously impeded by inadequate reporting</a:t>
            </a:r>
          </a:p>
          <a:p>
            <a:pPr lvl="1"/>
            <a:r>
              <a:rPr lang="en-GB" dirty="0" smtClean="0"/>
              <a:t>Clinicians cannot judge whether to use a treatment </a:t>
            </a:r>
          </a:p>
          <a:p>
            <a:pPr lvl="1"/>
            <a:r>
              <a:rPr lang="en-GB" dirty="0" smtClean="0"/>
              <a:t>Data cannot be included in a systematic review </a:t>
            </a:r>
          </a:p>
          <a:p>
            <a:endParaRPr lang="en-GB" dirty="0" smtClean="0"/>
          </a:p>
          <a:p>
            <a:r>
              <a:rPr lang="en-GB" dirty="0" smtClean="0"/>
              <a:t>Serious consequences for clinical practice, research, policy making, and ultimately for patients</a:t>
            </a:r>
          </a:p>
          <a:p>
            <a:pPr rtl="0" eaLnBrk="1" fontAlgn="base" hangingPunct="1">
              <a:buNone/>
            </a:pPr>
            <a:endParaRPr lang="en-GB" dirty="0" smtClean="0"/>
          </a:p>
          <a:p>
            <a:pPr eaLnBrk="1" hangingPunct="1">
              <a:buNone/>
            </a:pPr>
            <a:r>
              <a:rPr lang="en-US" b="0" dirty="0" smtClean="0"/>
              <a:t>	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rtl="0" eaLnBrk="1" fontAlgn="base" hangingPunct="1">
              <a:buNone/>
            </a:pPr>
            <a:endParaRPr lang="en-GB" dirty="0" smtClean="0"/>
          </a:p>
          <a:p>
            <a:pPr rtl="0" eaLnBrk="1" fontAlgn="base" hangingPunct="1"/>
            <a:endParaRPr lang="en-GB" sz="2200" b="1" dirty="0" smtClean="0">
              <a:solidFill>
                <a:srgbClr val="003366"/>
              </a:solidFill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6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Poor reporting is a serious problem for systematic reviews and clinical guidelines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28800"/>
            <a:ext cx="8676456" cy="4479925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“Risk of bias assessment was hampered by </a:t>
            </a:r>
            <a:r>
              <a:rPr lang="en-GB" dirty="0">
                <a:solidFill>
                  <a:srgbClr val="7030A0"/>
                </a:solidFill>
              </a:rPr>
              <a:t>poor reporting of trial methods</a:t>
            </a:r>
            <a:r>
              <a:rPr lang="en-GB" dirty="0" smtClean="0"/>
              <a:t>.”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1600" b="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GB" sz="1600" b="0" dirty="0" err="1">
                <a:solidFill>
                  <a:schemeClr val="bg1">
                    <a:lumMod val="50000"/>
                  </a:schemeClr>
                </a:solidFill>
              </a:rPr>
              <a:t>Meuffels</a:t>
            </a:r>
            <a:r>
              <a:rPr lang="en-GB" sz="1600" b="0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en-GB" sz="1600" b="0" dirty="0" smtClean="0">
                <a:solidFill>
                  <a:schemeClr val="bg1">
                    <a:lumMod val="50000"/>
                  </a:schemeClr>
                </a:solidFill>
              </a:rPr>
              <a:t>al. Computer </a:t>
            </a:r>
            <a:r>
              <a:rPr lang="en-GB" sz="1600" b="0" dirty="0">
                <a:solidFill>
                  <a:schemeClr val="bg1">
                    <a:lumMod val="50000"/>
                  </a:schemeClr>
                </a:solidFill>
              </a:rPr>
              <a:t>assisted surgery for knee ligament </a:t>
            </a:r>
            <a:r>
              <a:rPr lang="en-GB" sz="1600" b="0" dirty="0" smtClean="0">
                <a:solidFill>
                  <a:schemeClr val="bg1">
                    <a:lumMod val="50000"/>
                  </a:schemeClr>
                </a:solidFill>
              </a:rPr>
              <a:t>reconstruction, </a:t>
            </a:r>
            <a:r>
              <a:rPr lang="en-GB" sz="1600" b="0" i="1" dirty="0" err="1" smtClean="0">
                <a:solidFill>
                  <a:schemeClr val="bg1">
                    <a:lumMod val="50000"/>
                  </a:schemeClr>
                </a:solidFill>
              </a:rPr>
              <a:t>CDSR</a:t>
            </a:r>
            <a:r>
              <a:rPr lang="en-GB" sz="1600" b="0" dirty="0" smtClean="0">
                <a:solidFill>
                  <a:schemeClr val="bg1">
                    <a:lumMod val="50000"/>
                  </a:schemeClr>
                </a:solidFill>
              </a:rPr>
              <a:t> 2011]</a:t>
            </a:r>
          </a:p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>
                <a:solidFill>
                  <a:srgbClr val="7030A0"/>
                </a:solidFill>
              </a:rPr>
              <a:t>Poor reporting of interventions </a:t>
            </a:r>
            <a:r>
              <a:rPr lang="en-GB" dirty="0"/>
              <a:t>impeded replication</a:t>
            </a:r>
            <a:r>
              <a:rPr lang="en-GB" dirty="0" smtClean="0"/>
              <a:t>”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1600" b="0" dirty="0">
                <a:solidFill>
                  <a:schemeClr val="bg1">
                    <a:lumMod val="50000"/>
                  </a:schemeClr>
                </a:solidFill>
              </a:rPr>
              <a:t>[Gordon and </a:t>
            </a:r>
            <a:r>
              <a:rPr lang="en-GB" sz="1600" b="0" dirty="0" smtClean="0">
                <a:solidFill>
                  <a:schemeClr val="bg1">
                    <a:lumMod val="50000"/>
                  </a:schemeClr>
                </a:solidFill>
              </a:rPr>
              <a:t>Findlay. Educational interventions to improve handover in health care: a systematic review. </a:t>
            </a:r>
            <a:r>
              <a:rPr lang="en-GB" sz="1600" b="0" i="1" dirty="0">
                <a:solidFill>
                  <a:schemeClr val="bg1">
                    <a:lumMod val="50000"/>
                  </a:schemeClr>
                </a:solidFill>
              </a:rPr>
              <a:t>Med </a:t>
            </a:r>
            <a:r>
              <a:rPr lang="en-GB" sz="1600" b="0" i="1" dirty="0" err="1">
                <a:solidFill>
                  <a:schemeClr val="bg1">
                    <a:lumMod val="50000"/>
                  </a:schemeClr>
                </a:solidFill>
              </a:rPr>
              <a:t>Educ</a:t>
            </a:r>
            <a:r>
              <a:rPr lang="en-GB" sz="16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b="0" dirty="0">
                <a:solidFill>
                  <a:schemeClr val="bg1">
                    <a:lumMod val="50000"/>
                  </a:schemeClr>
                </a:solidFill>
              </a:rPr>
              <a:t>2011</a:t>
            </a:r>
            <a:r>
              <a:rPr lang="en-GB" sz="1600" b="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GB" dirty="0" smtClean="0"/>
              <a:t>“15 trials met the inclusion criteria for this review but only 4 could be included as </a:t>
            </a:r>
            <a:r>
              <a:rPr lang="en-GB" dirty="0" smtClean="0">
                <a:solidFill>
                  <a:srgbClr val="7030A0"/>
                </a:solidFill>
              </a:rPr>
              <a:t>data were impossible to use </a:t>
            </a:r>
            <a:r>
              <a:rPr lang="en-GB" dirty="0" smtClean="0"/>
              <a:t>in the other 11.” 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1600" b="0" dirty="0" smtClean="0">
                <a:solidFill>
                  <a:schemeClr val="bg1">
                    <a:lumMod val="50000"/>
                  </a:schemeClr>
                </a:solidFill>
              </a:rPr>
              <a:t>[Nolte et al. Amphetamines for schizophrenia. </a:t>
            </a:r>
            <a:r>
              <a:rPr lang="en-GB" sz="1600" b="0" i="1" dirty="0" err="1" smtClean="0">
                <a:solidFill>
                  <a:schemeClr val="bg1">
                    <a:lumMod val="50000"/>
                  </a:schemeClr>
                </a:solidFill>
              </a:rPr>
              <a:t>CDSR</a:t>
            </a:r>
            <a:r>
              <a:rPr lang="en-GB" sz="1600" b="0" dirty="0" smtClean="0">
                <a:solidFill>
                  <a:schemeClr val="bg1">
                    <a:lumMod val="50000"/>
                  </a:schemeClr>
                </a:solidFill>
              </a:rPr>
              <a:t> 2004] </a:t>
            </a:r>
          </a:p>
          <a:p>
            <a:pPr marL="0" indent="0" algn="ctr">
              <a:buNone/>
            </a:pPr>
            <a:r>
              <a:rPr lang="en-GB" dirty="0" smtClean="0"/>
              <a:t>“</a:t>
            </a:r>
            <a:r>
              <a:rPr lang="en-GB" dirty="0" smtClean="0">
                <a:solidFill>
                  <a:srgbClr val="7030A0"/>
                </a:solidFill>
              </a:rPr>
              <a:t>Poor </a:t>
            </a:r>
            <a:r>
              <a:rPr lang="en-GB" dirty="0">
                <a:solidFill>
                  <a:srgbClr val="7030A0"/>
                </a:solidFill>
              </a:rPr>
              <a:t>reporting of data </a:t>
            </a:r>
            <a:r>
              <a:rPr lang="en-GB" dirty="0"/>
              <a:t>meant that individual effect size could not be calculated for any of these studies</a:t>
            </a:r>
            <a:r>
              <a:rPr lang="en-GB" dirty="0" smtClean="0"/>
              <a:t>.”</a:t>
            </a:r>
          </a:p>
          <a:p>
            <a:pPr marL="0" indent="0" algn="ctr">
              <a:buNone/>
            </a:pPr>
            <a:r>
              <a:rPr lang="en-GB" sz="1600" b="0" dirty="0" err="1">
                <a:solidFill>
                  <a:schemeClr val="bg1">
                    <a:lumMod val="50000"/>
                  </a:schemeClr>
                </a:solidFill>
              </a:rPr>
              <a:t>Bleakley</a:t>
            </a:r>
            <a:r>
              <a:rPr lang="en-GB" sz="1600" b="0" dirty="0">
                <a:solidFill>
                  <a:schemeClr val="bg1">
                    <a:lumMod val="50000"/>
                  </a:schemeClr>
                </a:solidFill>
              </a:rPr>
              <a:t> et al. Some conservative strategies are effective when added to controlled mobilisation with external support after acute ankle sprain: a systematic review. </a:t>
            </a:r>
            <a:r>
              <a:rPr lang="en-GB" sz="1600" b="0" i="1" dirty="0" err="1">
                <a:solidFill>
                  <a:schemeClr val="bg1">
                    <a:lumMod val="50000"/>
                  </a:schemeClr>
                </a:solidFill>
              </a:rPr>
              <a:t>Aust</a:t>
            </a:r>
            <a:r>
              <a:rPr lang="en-GB" sz="1600" b="0" i="1" dirty="0">
                <a:solidFill>
                  <a:schemeClr val="bg1">
                    <a:lumMod val="50000"/>
                  </a:schemeClr>
                </a:solidFill>
              </a:rPr>
              <a:t> J </a:t>
            </a:r>
            <a:r>
              <a:rPr lang="en-GB" sz="1600" b="0" i="1" dirty="0" err="1">
                <a:solidFill>
                  <a:schemeClr val="bg1">
                    <a:lumMod val="50000"/>
                  </a:schemeClr>
                </a:solidFill>
              </a:rPr>
              <a:t>Physiother</a:t>
            </a:r>
            <a:r>
              <a:rPr lang="en-GB" sz="1600" b="0" dirty="0">
                <a:solidFill>
                  <a:schemeClr val="bg1">
                    <a:lumMod val="50000"/>
                  </a:schemeClr>
                </a:solidFill>
              </a:rPr>
              <a:t> 2008.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need research we can rely on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“Assessment </a:t>
            </a:r>
            <a:r>
              <a:rPr lang="en-GB" dirty="0"/>
              <a:t>of reliability of published articles is a necessary condition for the scientific </a:t>
            </a:r>
            <a:r>
              <a:rPr lang="en-GB" dirty="0" smtClean="0"/>
              <a:t>process”</a:t>
            </a:r>
            <a:endParaRPr lang="en-GB" dirty="0"/>
          </a:p>
          <a:p>
            <a:pPr lvl="1" algn="ctr">
              <a:buFontTx/>
              <a:buNone/>
            </a:pPr>
            <a:r>
              <a:rPr lang="en-GB" dirty="0"/>
              <a:t>	</a:t>
            </a:r>
            <a:r>
              <a:rPr lang="en-GB" sz="2000" dirty="0">
                <a:solidFill>
                  <a:srgbClr val="003366"/>
                </a:solidFill>
                <a:ea typeface="+mn-ea"/>
                <a:cs typeface="+mn-cs"/>
              </a:rPr>
              <a:t>                                    </a:t>
            </a:r>
            <a:r>
              <a:rPr lang="en-GB" sz="2000" dirty="0" smtClean="0">
                <a:solidFill>
                  <a:srgbClr val="003366"/>
                </a:solidFill>
                <a:ea typeface="+mn-ea"/>
                <a:cs typeface="+mn-cs"/>
              </a:rPr>
              <a:t>[</a:t>
            </a:r>
            <a:r>
              <a:rPr lang="en-GB" sz="2000" dirty="0" err="1">
                <a:solidFill>
                  <a:srgbClr val="003366"/>
                </a:solidFill>
                <a:ea typeface="+mn-ea"/>
                <a:cs typeface="+mn-cs"/>
              </a:rPr>
              <a:t>Ziman</a:t>
            </a:r>
            <a:r>
              <a:rPr lang="en-GB" sz="2000" dirty="0">
                <a:solidFill>
                  <a:srgbClr val="003366"/>
                </a:solidFill>
                <a:ea typeface="+mn-ea"/>
                <a:cs typeface="+mn-cs"/>
              </a:rPr>
              <a:t>. </a:t>
            </a:r>
            <a:r>
              <a:rPr lang="en-GB" sz="2000" i="1" dirty="0">
                <a:solidFill>
                  <a:srgbClr val="003366"/>
                </a:solidFill>
                <a:ea typeface="+mn-ea"/>
                <a:cs typeface="+mn-cs"/>
              </a:rPr>
              <a:t>Reliable Knowledge</a:t>
            </a:r>
            <a:r>
              <a:rPr lang="en-GB" sz="2000" dirty="0">
                <a:solidFill>
                  <a:srgbClr val="003366"/>
                </a:solidFill>
                <a:ea typeface="+mn-ea"/>
                <a:cs typeface="+mn-cs"/>
              </a:rPr>
              <a:t>, 1978]</a:t>
            </a:r>
          </a:p>
          <a:p>
            <a:endParaRPr lang="en-GB" sz="2000" b="0" dirty="0"/>
          </a:p>
          <a:p>
            <a:pPr>
              <a:buFont typeface="Wingdings" pitchFamily="2" charset="2"/>
              <a:buNone/>
            </a:pPr>
            <a:r>
              <a:rPr lang="en-GB" dirty="0"/>
              <a:t>“… clinical research involving human participants can only be justified ethically when such experiments are done to produce generalizable knowledge.” </a:t>
            </a:r>
          </a:p>
          <a:p>
            <a:pPr algn="r">
              <a:buFont typeface="Wingdings" pitchFamily="2" charset="2"/>
              <a:buNone/>
            </a:pPr>
            <a:r>
              <a:rPr lang="en-GB" sz="2000" b="0" dirty="0"/>
              <a:t>[</a:t>
            </a:r>
            <a:r>
              <a:rPr lang="en-GB" sz="2000" b="0" dirty="0" err="1"/>
              <a:t>Korn</a:t>
            </a:r>
            <a:r>
              <a:rPr lang="en-GB" sz="2000" b="0" dirty="0"/>
              <a:t> &amp; </a:t>
            </a:r>
            <a:r>
              <a:rPr lang="en-GB" sz="2000" b="0" dirty="0" err="1"/>
              <a:t>Ehringhaus</a:t>
            </a:r>
            <a:r>
              <a:rPr lang="en-GB" sz="2000" b="0" dirty="0"/>
              <a:t>. </a:t>
            </a:r>
            <a:r>
              <a:rPr lang="en-GB" sz="2000" b="0" i="1" dirty="0"/>
              <a:t>PLoS </a:t>
            </a:r>
            <a:r>
              <a:rPr lang="en-GB" sz="2000" b="0" i="1" dirty="0" err="1"/>
              <a:t>Clin</a:t>
            </a:r>
            <a:r>
              <a:rPr lang="en-GB" sz="2000" b="0" i="1" dirty="0"/>
              <a:t> Trials</a:t>
            </a:r>
            <a:r>
              <a:rPr lang="en-GB" sz="2000" b="0" dirty="0"/>
              <a:t> 2006]</a:t>
            </a:r>
          </a:p>
          <a:p>
            <a:endParaRPr lang="en-GB" sz="2000" dirty="0"/>
          </a:p>
          <a:p>
            <a:r>
              <a:rPr lang="en-GB" dirty="0"/>
              <a:t>Authors (and journals) have an obligation to ensure that research is reported adequately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Reporting research is not new concern, but it is a relatively neglected one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GB"/>
          </a:p>
          <a:p>
            <a:pPr>
              <a:buFont typeface="Wingdings" pitchFamily="2" charset="2"/>
              <a:buNone/>
            </a:pPr>
            <a:r>
              <a:rPr lang="en-GB"/>
              <a:t>	“… incompleteness of evidence is not merely a failure to satisfy a few highly critical readers. It not infrequently makes the data that are presented of little or no value.” </a:t>
            </a:r>
          </a:p>
          <a:p>
            <a:pPr algn="r">
              <a:buFont typeface="Wingdings" pitchFamily="2" charset="2"/>
              <a:buNone/>
            </a:pPr>
            <a:r>
              <a:rPr lang="en-GB" sz="2000" b="0"/>
              <a:t>[Mainland. </a:t>
            </a:r>
            <a:r>
              <a:rPr lang="en-GB" sz="2000" b="0" i="1"/>
              <a:t>The treatment of clinical and laboratory data</a:t>
            </a:r>
            <a:r>
              <a:rPr lang="en-GB" sz="2000" b="0"/>
              <a:t>, 1938]</a:t>
            </a:r>
            <a:r>
              <a:rPr lang="en-GB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b="0" dirty="0"/>
          </a:p>
          <a:p>
            <a:pPr marL="0" indent="0" algn="ctr">
              <a:buNone/>
            </a:pPr>
            <a:r>
              <a:rPr lang="en-GB" b="0" dirty="0" smtClean="0"/>
              <a:t>[Altman and Moher, </a:t>
            </a:r>
            <a:r>
              <a:rPr lang="en-GB" b="0" i="1" dirty="0" smtClean="0"/>
              <a:t>BMJ</a:t>
            </a:r>
            <a:r>
              <a:rPr lang="en-GB" b="0" dirty="0" smtClean="0"/>
              <a:t> 2013]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763688" y="548680"/>
            <a:ext cx="5764698" cy="4839919"/>
            <a:chOff x="1979712" y="2060848"/>
            <a:chExt cx="5548674" cy="462389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060848"/>
              <a:ext cx="5548674" cy="4623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1979712" y="2924944"/>
              <a:ext cx="504056" cy="367240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876256" y="2060848"/>
              <a:ext cx="652130" cy="37444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979712" y="2060848"/>
              <a:ext cx="43204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3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07504" y="1340768"/>
            <a:ext cx="8928992" cy="2160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Transparency and value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only has value if </a:t>
            </a:r>
          </a:p>
          <a:p>
            <a:pPr lvl="1"/>
            <a:r>
              <a:rPr lang="en-GB" dirty="0" smtClean="0"/>
              <a:t>Study methods have validity</a:t>
            </a:r>
          </a:p>
          <a:p>
            <a:pPr lvl="1"/>
            <a:r>
              <a:rPr lang="en-GB" dirty="0" smtClean="0"/>
              <a:t>Research findings are published in a usable form  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969" t="39984" r="9345" b="27532"/>
          <a:stretch>
            <a:fillRect/>
          </a:stretch>
        </p:blipFill>
        <p:spPr bwMode="auto">
          <a:xfrm>
            <a:off x="0" y="3289852"/>
            <a:ext cx="9144000" cy="2155371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>
              <a:solidFill>
                <a:srgbClr val="000000"/>
              </a:solidFill>
            </a:endParaRPr>
          </a:p>
          <a:p>
            <a:fld id="{E89BB48D-3E39-4E86-ABC2-72DD75D9B497}" type="slidenum">
              <a:rPr lang="en-GB" smtClean="0">
                <a:solidFill>
                  <a:srgbClr val="000000"/>
                </a:solidFill>
              </a:rPr>
              <a:pPr/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article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published research article is </a:t>
            </a:r>
            <a:r>
              <a:rPr lang="en-GB" dirty="0" smtClean="0"/>
              <a:t>often the only permanent record of a research study</a:t>
            </a:r>
          </a:p>
          <a:p>
            <a:pPr lvl="1"/>
            <a:r>
              <a:rPr lang="en-GB" dirty="0" smtClean="0"/>
              <a:t>Some </a:t>
            </a:r>
            <a:r>
              <a:rPr lang="en-GB" dirty="0"/>
              <a:t>readers might be </a:t>
            </a:r>
            <a:r>
              <a:rPr lang="en-GB" dirty="0" smtClean="0"/>
              <a:t>satisfied with </a:t>
            </a:r>
            <a:r>
              <a:rPr lang="en-GB" dirty="0"/>
              <a:t>scanning an article, </a:t>
            </a:r>
            <a:r>
              <a:rPr lang="en-GB" dirty="0" smtClean="0"/>
              <a:t>or a brief summary</a:t>
            </a:r>
          </a:p>
          <a:p>
            <a:pPr lvl="1"/>
            <a:r>
              <a:rPr lang="en-GB" dirty="0" smtClean="0"/>
              <a:t>Others </a:t>
            </a:r>
            <a:r>
              <a:rPr lang="en-GB" dirty="0"/>
              <a:t>will </a:t>
            </a:r>
            <a:r>
              <a:rPr lang="en-GB" dirty="0" smtClean="0"/>
              <a:t>study it in detail for possible </a:t>
            </a:r>
            <a:r>
              <a:rPr lang="en-GB" dirty="0"/>
              <a:t>inclusion in a systematic review or to influence </a:t>
            </a:r>
            <a:r>
              <a:rPr lang="en-GB" dirty="0" smtClean="0"/>
              <a:t>a clinical </a:t>
            </a:r>
            <a:r>
              <a:rPr lang="en-GB" dirty="0"/>
              <a:t>practice </a:t>
            </a:r>
            <a:r>
              <a:rPr lang="en-GB" dirty="0" smtClean="0"/>
              <a:t>guideline </a:t>
            </a:r>
          </a:p>
          <a:p>
            <a:endParaRPr lang="en-GB" dirty="0" smtClean="0"/>
          </a:p>
          <a:p>
            <a:r>
              <a:rPr lang="en-GB" dirty="0" smtClean="0"/>
              <a:t>Only </a:t>
            </a:r>
            <a:r>
              <a:rPr lang="en-GB" dirty="0"/>
              <a:t>an </a:t>
            </a:r>
            <a:r>
              <a:rPr lang="en-GB" dirty="0" smtClean="0"/>
              <a:t>adequately reported </a:t>
            </a:r>
            <a:r>
              <a:rPr lang="en-GB" dirty="0"/>
              <a:t>research study can be </a:t>
            </a:r>
            <a:r>
              <a:rPr lang="en-GB" dirty="0" smtClean="0"/>
              <a:t>fully appraised </a:t>
            </a:r>
            <a:r>
              <a:rPr lang="en-GB" dirty="0"/>
              <a:t>and used </a:t>
            </a:r>
            <a:r>
              <a:rPr lang="en-GB" dirty="0" smtClean="0"/>
              <a:t>appropriately</a:t>
            </a:r>
          </a:p>
          <a:p>
            <a:pPr lvl="1"/>
            <a:r>
              <a:rPr lang="en-GB" dirty="0"/>
              <a:t>to assess reliability and relevance</a:t>
            </a:r>
            <a:endParaRPr lang="en-GB" dirty="0">
              <a:solidFill>
                <a:schemeClr val="bg2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35375" y="6237288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article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Readers need a clear understanding of exactly what was done and what was found</a:t>
            </a:r>
          </a:p>
          <a:p>
            <a:pPr lvl="1"/>
            <a:r>
              <a:rPr lang="en-GB" dirty="0" smtClean="0"/>
              <a:t>Clinicians, Researchers, Systematic reviewers, Policy makers, …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The goals </a:t>
            </a:r>
            <a:r>
              <a:rPr lang="en-GB" dirty="0"/>
              <a:t>should be </a:t>
            </a:r>
            <a:r>
              <a:rPr lang="en-GB" dirty="0" smtClean="0"/>
              <a:t>transparency and accuracy</a:t>
            </a:r>
            <a:endParaRPr lang="en-GB" dirty="0"/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Should </a:t>
            </a:r>
            <a:r>
              <a:rPr lang="en-GB" dirty="0"/>
              <a:t>allow replication (in principle)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Can be included in systematic review and </a:t>
            </a:r>
            <a:r>
              <a:rPr lang="en-GB" dirty="0" smtClean="0"/>
              <a:t>meta-analysis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Should not mislead</a:t>
            </a:r>
          </a:p>
          <a:p>
            <a:pPr lvl="1" eaLnBrk="1" hangingPunct="1">
              <a:lnSpc>
                <a:spcPct val="90000"/>
              </a:lnSpc>
            </a:pPr>
            <a:endParaRPr lang="en-GB" dirty="0"/>
          </a:p>
          <a:p>
            <a:endParaRPr lang="en-GB" dirty="0" smtClean="0"/>
          </a:p>
          <a:p>
            <a:pPr lvl="2">
              <a:buFontTx/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791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do we mean by poor reporting?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Key information is missing, incomplete or ambiguous </a:t>
            </a:r>
          </a:p>
          <a:p>
            <a:pPr lvl="1"/>
            <a:r>
              <a:rPr lang="en-GB"/>
              <a:t>methods and findings</a:t>
            </a:r>
          </a:p>
          <a:p>
            <a:r>
              <a:rPr lang="en-GB"/>
              <a:t>Misrepresentation of the study</a:t>
            </a:r>
          </a:p>
          <a:p>
            <a:r>
              <a:rPr lang="en-GB"/>
              <a:t>Misleading interpretation</a:t>
            </a:r>
          </a:p>
          <a:p>
            <a:pPr>
              <a:buFont typeface="Wingdings" pitchFamily="2" charset="2"/>
              <a:buNone/>
            </a:pPr>
            <a:endParaRPr lang="en-GB">
              <a:solidFill>
                <a:srgbClr val="CC00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>
                <a:solidFill>
                  <a:srgbClr val="CC0099"/>
                </a:solidFill>
              </a:rPr>
              <a:t>Of particular concern</a:t>
            </a:r>
          </a:p>
          <a:p>
            <a:r>
              <a:rPr lang="en-GB"/>
              <a:t>Non-publication of whole studies </a:t>
            </a:r>
          </a:p>
          <a:p>
            <a:r>
              <a:rPr lang="en-GB"/>
              <a:t>Selective reporting of methods or findings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8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of poor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Non-reporting 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sz="2000" b="0" dirty="0" smtClean="0">
                <a:solidFill>
                  <a:srgbClr val="0070C0"/>
                </a:solidFill>
              </a:rPr>
              <a:t>Failure </a:t>
            </a:r>
            <a:r>
              <a:rPr lang="en-GB" sz="2000" b="0" dirty="0">
                <a:solidFill>
                  <a:srgbClr val="0070C0"/>
                </a:solidFill>
              </a:rPr>
              <a:t>to </a:t>
            </a:r>
            <a:r>
              <a:rPr lang="en-GB" sz="2000" b="0" dirty="0" smtClean="0">
                <a:solidFill>
                  <a:srgbClr val="0070C0"/>
                </a:solidFill>
              </a:rPr>
              <a:t>publish a report of a completed study</a:t>
            </a:r>
            <a:br>
              <a:rPr lang="en-GB" sz="2000" b="0" dirty="0" smtClean="0">
                <a:solidFill>
                  <a:srgbClr val="0070C0"/>
                </a:solidFill>
              </a:rPr>
            </a:br>
            <a:r>
              <a:rPr lang="en-GB" sz="2000" b="0" dirty="0" smtClean="0">
                <a:solidFill>
                  <a:srgbClr val="0070C0"/>
                </a:solidFill>
              </a:rPr>
              <a:t>	(even if was presented at a conference)</a:t>
            </a:r>
            <a:endParaRPr lang="en-GB" sz="2000" b="0" dirty="0">
              <a:solidFill>
                <a:srgbClr val="0070C0"/>
              </a:solidFill>
            </a:endParaRPr>
          </a:p>
          <a:p>
            <a:r>
              <a:rPr lang="en-GB" dirty="0" smtClean="0"/>
              <a:t>Selective reporting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sz="2000" b="0" dirty="0" smtClean="0">
                <a:solidFill>
                  <a:srgbClr val="0070C0"/>
                </a:solidFill>
              </a:rPr>
              <a:t>Biased </a:t>
            </a:r>
            <a:r>
              <a:rPr lang="en-GB" sz="2000" b="0" dirty="0">
                <a:solidFill>
                  <a:srgbClr val="0070C0"/>
                </a:solidFill>
              </a:rPr>
              <a:t>reporting of data </a:t>
            </a:r>
            <a:r>
              <a:rPr lang="en-GB" sz="2000" b="0" dirty="0" smtClean="0">
                <a:solidFill>
                  <a:srgbClr val="0070C0"/>
                </a:solidFill>
              </a:rPr>
              <a:t>within a published report</a:t>
            </a:r>
            <a:endParaRPr lang="en-GB" sz="2000" dirty="0" smtClean="0">
              <a:solidFill>
                <a:srgbClr val="0070C0"/>
              </a:solidFill>
            </a:endParaRPr>
          </a:p>
          <a:p>
            <a:r>
              <a:rPr lang="en-GB" dirty="0" smtClean="0"/>
              <a:t>Incomplete reporting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sz="2000" b="0" dirty="0" smtClean="0">
                <a:solidFill>
                  <a:srgbClr val="0070C0"/>
                </a:solidFill>
              </a:rPr>
              <a:t>Key </a:t>
            </a:r>
            <a:r>
              <a:rPr lang="en-GB" sz="2000" b="0" dirty="0">
                <a:solidFill>
                  <a:srgbClr val="0070C0"/>
                </a:solidFill>
              </a:rPr>
              <a:t>information is </a:t>
            </a:r>
            <a:r>
              <a:rPr lang="en-GB" sz="2000" b="0" dirty="0" smtClean="0">
                <a:solidFill>
                  <a:srgbClr val="0070C0"/>
                </a:solidFill>
              </a:rPr>
              <a:t>missing</a:t>
            </a:r>
            <a:endParaRPr lang="en-GB" sz="2000" b="0" dirty="0">
              <a:solidFill>
                <a:srgbClr val="0070C0"/>
              </a:solidFill>
            </a:endParaRPr>
          </a:p>
          <a:p>
            <a:r>
              <a:rPr lang="en-GB" dirty="0"/>
              <a:t>Misleading presentation</a:t>
            </a:r>
            <a:br>
              <a:rPr lang="en-GB" dirty="0"/>
            </a:br>
            <a:r>
              <a:rPr lang="en-GB" dirty="0" smtClean="0"/>
              <a:t>	</a:t>
            </a:r>
            <a:r>
              <a:rPr lang="en-GB" sz="2000" b="0" dirty="0" smtClean="0">
                <a:solidFill>
                  <a:srgbClr val="0070C0"/>
                </a:solidFill>
              </a:rPr>
              <a:t>e.g</a:t>
            </a:r>
            <a:r>
              <a:rPr lang="en-GB" sz="2000" b="0" dirty="0">
                <a:solidFill>
                  <a:srgbClr val="0070C0"/>
                </a:solidFill>
              </a:rPr>
              <a:t>. </a:t>
            </a:r>
            <a:r>
              <a:rPr lang="en-GB" sz="2000" b="0" dirty="0" smtClean="0">
                <a:solidFill>
                  <a:srgbClr val="0070C0"/>
                </a:solidFill>
              </a:rPr>
              <a:t>claiming study is </a:t>
            </a:r>
            <a:r>
              <a:rPr lang="en-GB" sz="2000" b="0" dirty="0">
                <a:solidFill>
                  <a:srgbClr val="0070C0"/>
                </a:solidFill>
              </a:rPr>
              <a:t>an RCT when </a:t>
            </a:r>
            <a:r>
              <a:rPr lang="en-GB" sz="2000" b="0" dirty="0" smtClean="0">
                <a:solidFill>
                  <a:srgbClr val="0070C0"/>
                </a:solidFill>
              </a:rPr>
              <a:t>it isn’t;</a:t>
            </a:r>
            <a:br>
              <a:rPr lang="en-GB" sz="2000" b="0" dirty="0" smtClean="0">
                <a:solidFill>
                  <a:srgbClr val="0070C0"/>
                </a:solidFill>
              </a:rPr>
            </a:br>
            <a:r>
              <a:rPr lang="en-GB" sz="2000" b="0" dirty="0" smtClean="0">
                <a:solidFill>
                  <a:srgbClr val="0070C0"/>
                </a:solidFill>
              </a:rPr>
              <a:t>	      post </a:t>
            </a:r>
            <a:r>
              <a:rPr lang="en-GB" sz="2000" b="0" dirty="0">
                <a:solidFill>
                  <a:srgbClr val="0070C0"/>
                </a:solidFill>
              </a:rPr>
              <a:t>hoc change of focus (spin)</a:t>
            </a:r>
          </a:p>
          <a:p>
            <a:r>
              <a:rPr lang="en-GB" dirty="0"/>
              <a:t>Inconsistencies between </a:t>
            </a:r>
            <a:r>
              <a:rPr lang="en-GB" dirty="0" smtClean="0"/>
              <a:t>sources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sz="2000" b="0" dirty="0" smtClean="0">
                <a:solidFill>
                  <a:srgbClr val="0070C0"/>
                </a:solidFill>
              </a:rPr>
              <a:t>e.g</a:t>
            </a:r>
            <a:r>
              <a:rPr lang="en-GB" sz="2000" b="0" dirty="0">
                <a:solidFill>
                  <a:srgbClr val="0070C0"/>
                </a:solidFill>
              </a:rPr>
              <a:t>. publication conflicts with </a:t>
            </a:r>
            <a:r>
              <a:rPr lang="en-GB" sz="2000" b="0" dirty="0" smtClean="0">
                <a:solidFill>
                  <a:srgbClr val="0070C0"/>
                </a:solidFill>
              </a:rPr>
              <a:t>protocol</a:t>
            </a:r>
          </a:p>
          <a:p>
            <a:endParaRPr lang="en-GB" sz="1000" dirty="0" smtClean="0"/>
          </a:p>
          <a:p>
            <a:pPr marL="0" indent="0" algn="ctr">
              <a:buNone/>
            </a:pPr>
            <a:r>
              <a:rPr lang="en-GB" dirty="0" smtClean="0">
                <a:solidFill>
                  <a:srgbClr val="993366"/>
                </a:solidFill>
              </a:rPr>
              <a:t>All are very common</a:t>
            </a:r>
            <a:endParaRPr lang="en-GB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Incomplete reporting of research is </a:t>
            </a:r>
            <a:br>
              <a:rPr lang="en-GB" dirty="0" smtClean="0"/>
            </a:br>
            <a:r>
              <a:rPr lang="en-GB" dirty="0" smtClean="0"/>
              <a:t>very common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Hundreds of published reviews show that key elements of trial methods and findings are commonly missing from journal reports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We often cannot tell exactly how the research was </a:t>
            </a:r>
            <a:r>
              <a:rPr lang="en-GB" dirty="0" smtClean="0"/>
              <a:t>done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These </a:t>
            </a:r>
            <a:r>
              <a:rPr lang="en-GB" dirty="0"/>
              <a:t>problems are generic</a:t>
            </a:r>
          </a:p>
          <a:p>
            <a:pPr lvl="1"/>
            <a:r>
              <a:rPr lang="en-GB" dirty="0"/>
              <a:t>not specific to randomised trials</a:t>
            </a:r>
          </a:p>
          <a:p>
            <a:pPr lvl="1"/>
            <a:r>
              <a:rPr lang="en-GB" dirty="0"/>
              <a:t>not specific to studies of medicines</a:t>
            </a:r>
          </a:p>
          <a:p>
            <a:pPr lvl="1"/>
            <a:r>
              <a:rPr lang="en-GB" dirty="0"/>
              <a:t>not specific to commercially sponsored research</a:t>
            </a:r>
          </a:p>
          <a:p>
            <a:pPr eaLnBrk="1" hangingPunct="1"/>
            <a:endParaRPr lang="en-GB" dirty="0" smtClean="0"/>
          </a:p>
          <a:p>
            <a:endParaRPr lang="en-CA" dirty="0" smtClean="0">
              <a:cs typeface="Arial" charset="0"/>
            </a:endParaRP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66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7990656" cy="1143000"/>
          </a:xfrm>
        </p:spPr>
        <p:txBody>
          <a:bodyPr/>
          <a:lstStyle/>
          <a:p>
            <a:r>
              <a:rPr lang="en-GB" dirty="0"/>
              <a:t>Incomplete reporting </a:t>
            </a:r>
            <a:r>
              <a:rPr lang="en-GB" dirty="0" smtClean="0"/>
              <a:t>of research is </a:t>
            </a:r>
            <a:br>
              <a:rPr lang="en-GB" dirty="0" smtClean="0"/>
            </a:br>
            <a:r>
              <a:rPr lang="en-GB" dirty="0" smtClean="0"/>
              <a:t>very common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 smtClean="0"/>
              <a:t>“In 37% of papers patient numbers were inadequately reported; </a:t>
            </a:r>
          </a:p>
          <a:p>
            <a:pPr marL="0" indent="0">
              <a:buNone/>
            </a:pPr>
            <a:r>
              <a:rPr lang="en-GB" sz="2000" dirty="0" smtClean="0"/>
              <a:t>20% of papers introduced new statistical methods in the ‘results’ section not previously reported in the ‘methods’ section, and </a:t>
            </a:r>
          </a:p>
          <a:p>
            <a:pPr marL="0" indent="0">
              <a:buNone/>
            </a:pPr>
            <a:r>
              <a:rPr lang="en-GB" sz="2000" dirty="0" smtClean="0"/>
              <a:t>23% of papers reported no measurement of error with the main outcome measure.” </a:t>
            </a:r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b="0" dirty="0" smtClean="0"/>
              <a:t>[Parsons et al, </a:t>
            </a:r>
            <a:r>
              <a:rPr lang="fr-FR" sz="2000" b="0" i="1" dirty="0" smtClean="0"/>
              <a:t>J </a:t>
            </a:r>
            <a:r>
              <a:rPr lang="fr-FR" sz="2000" b="0" i="1" dirty="0" err="1" smtClean="0"/>
              <a:t>Bone</a:t>
            </a:r>
            <a:r>
              <a:rPr lang="fr-FR" sz="2000" b="0" i="1" dirty="0" smtClean="0"/>
              <a:t> Joint </a:t>
            </a:r>
            <a:r>
              <a:rPr lang="fr-FR" sz="2000" b="0" i="1" dirty="0" err="1" smtClean="0"/>
              <a:t>Surg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Br</a:t>
            </a:r>
            <a:r>
              <a:rPr lang="fr-FR" sz="2000" b="0" dirty="0" smtClean="0"/>
              <a:t> 2011]</a:t>
            </a:r>
            <a:endParaRPr lang="en-GB" sz="2000" b="0" dirty="0" smtClean="0"/>
          </a:p>
          <a:p>
            <a:pPr marL="0" indent="0">
              <a:buNone/>
            </a:pP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918"/>
            <a:ext cx="91535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6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0" dirty="0" smtClean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0" dirty="0" smtClean="0"/>
              <a:t>5/228 trials (</a:t>
            </a:r>
            <a:r>
              <a:rPr lang="en-GB" b="0" dirty="0"/>
              <a:t>2%) met all 7 </a:t>
            </a:r>
            <a:r>
              <a:rPr lang="en-GB" b="0" dirty="0" smtClean="0"/>
              <a:t>CONSORT </a:t>
            </a:r>
            <a:r>
              <a:rPr lang="en-GB" b="0" dirty="0"/>
              <a:t>criteria reviewed. </a:t>
            </a:r>
            <a:endParaRPr lang="en-GB" b="0" dirty="0" smtClean="0"/>
          </a:p>
          <a:p>
            <a:endParaRPr lang="en-GB" b="0" dirty="0" smtClean="0"/>
          </a:p>
          <a:p>
            <a:pPr marL="0" indent="0">
              <a:buNone/>
            </a:pPr>
            <a:r>
              <a:rPr lang="en-GB" b="0" dirty="0" smtClean="0"/>
              <a:t>52% </a:t>
            </a:r>
            <a:r>
              <a:rPr lang="en-GB" b="0" dirty="0"/>
              <a:t>specified a primary outcome </a:t>
            </a:r>
          </a:p>
          <a:p>
            <a:pPr marL="0" indent="0">
              <a:buNone/>
            </a:pPr>
            <a:r>
              <a:rPr lang="en-GB" b="0" dirty="0" smtClean="0"/>
              <a:t>43% reported </a:t>
            </a:r>
            <a:r>
              <a:rPr lang="en-GB" b="0" dirty="0"/>
              <a:t>attrition </a:t>
            </a:r>
            <a:r>
              <a:rPr lang="en-GB" b="0" dirty="0" smtClean="0"/>
              <a:t>(loss to follow up)</a:t>
            </a:r>
          </a:p>
          <a:p>
            <a:pPr marL="0" indent="0">
              <a:buNone/>
            </a:pPr>
            <a:r>
              <a:rPr lang="en-GB" b="0" dirty="0" smtClean="0"/>
              <a:t>36% reported </a:t>
            </a:r>
            <a:r>
              <a:rPr lang="en-GB" b="0" dirty="0"/>
              <a:t>information about blinding </a:t>
            </a:r>
            <a:endParaRPr lang="en-GB" b="0" dirty="0" smtClean="0"/>
          </a:p>
          <a:p>
            <a:pPr marL="0" indent="0">
              <a:buNone/>
            </a:pPr>
            <a:r>
              <a:rPr lang="en-GB" b="0" dirty="0" smtClean="0"/>
              <a:t>28% described </a:t>
            </a:r>
            <a:r>
              <a:rPr lang="en-GB" b="0" dirty="0"/>
              <a:t>randomization </a:t>
            </a:r>
            <a:r>
              <a:rPr lang="en-GB" b="0" dirty="0" smtClean="0"/>
              <a:t>scheme</a:t>
            </a:r>
            <a:endParaRPr lang="en-GB" b="0" dirty="0"/>
          </a:p>
          <a:p>
            <a:pPr marL="0" indent="0">
              <a:buNone/>
            </a:pPr>
            <a:r>
              <a:rPr lang="es-ES" b="0" dirty="0" smtClean="0"/>
              <a:t>27% </a:t>
            </a:r>
            <a:r>
              <a:rPr lang="es-ES" b="0" dirty="0" err="1" smtClean="0"/>
              <a:t>described</a:t>
            </a:r>
            <a:r>
              <a:rPr lang="es-ES" b="0" dirty="0" smtClean="0"/>
              <a:t> </a:t>
            </a:r>
            <a:r>
              <a:rPr lang="es-ES" b="0" dirty="0" err="1"/>
              <a:t>allocation</a:t>
            </a:r>
            <a:r>
              <a:rPr lang="es-ES" b="0" dirty="0"/>
              <a:t> </a:t>
            </a:r>
            <a:r>
              <a:rPr lang="es-ES" b="0" dirty="0" err="1" smtClean="0"/>
              <a:t>concealment</a:t>
            </a:r>
            <a:endParaRPr lang="es-ES" b="0" dirty="0" smtClean="0"/>
          </a:p>
          <a:p>
            <a:pPr marL="0" indent="0">
              <a:buNone/>
            </a:pPr>
            <a:r>
              <a:rPr lang="es-ES" b="0" dirty="0" smtClean="0"/>
              <a:t>22% </a:t>
            </a:r>
            <a:r>
              <a:rPr lang="es-ES" b="0" dirty="0" err="1" smtClean="0"/>
              <a:t>described</a:t>
            </a:r>
            <a:r>
              <a:rPr lang="es-ES" b="0" dirty="0" smtClean="0"/>
              <a:t> </a:t>
            </a:r>
            <a:r>
              <a:rPr lang="en-GB" b="0" dirty="0" smtClean="0"/>
              <a:t>an </a:t>
            </a:r>
            <a:r>
              <a:rPr lang="en-GB" b="0" dirty="0"/>
              <a:t>adequate power </a:t>
            </a:r>
            <a:r>
              <a:rPr lang="en-GB" b="0" dirty="0" smtClean="0"/>
              <a:t>calculation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/>
              <a:t>J Am </a:t>
            </a:r>
            <a:r>
              <a:rPr lang="en-GB" sz="2000" dirty="0" err="1" smtClean="0"/>
              <a:t>Coll</a:t>
            </a:r>
            <a:r>
              <a:rPr lang="en-GB" sz="2000" dirty="0" smtClean="0"/>
              <a:t> </a:t>
            </a:r>
            <a:r>
              <a:rPr lang="en-GB" sz="2000" dirty="0" err="1" smtClean="0"/>
              <a:t>Surg</a:t>
            </a:r>
            <a:r>
              <a:rPr lang="en-GB" sz="2000" dirty="0" smtClean="0"/>
              <a:t> </a:t>
            </a:r>
            <a:r>
              <a:rPr lang="en-GB" sz="2000" dirty="0"/>
              <a:t>2013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7428"/>
            <a:ext cx="7452320" cy="19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9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M Feb05">
  <a:themeElements>
    <a:clrScheme name="CSM Feb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SM Feb0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SM Feb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M Feb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M Feb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M Feb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M Feb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M Feb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M Feb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SM Feb05">
  <a:themeElements>
    <a:clrScheme name="CSM Feb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SM Feb0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SM Feb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M Feb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M Feb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M Feb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M Feb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M Feb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M Feb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6766</TotalTime>
  <Pages>15</Pages>
  <Words>978</Words>
  <Application>Microsoft Office PowerPoint</Application>
  <PresentationFormat>On-screen Show (4:3)</PresentationFormat>
  <Paragraphs>175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CSM Feb05</vt:lpstr>
      <vt:lpstr>1_CSM Feb05</vt:lpstr>
      <vt:lpstr>Transparency and accuracy in reporting health research</vt:lpstr>
      <vt:lpstr>Transparency and value</vt:lpstr>
      <vt:lpstr>Research article</vt:lpstr>
      <vt:lpstr>Research article</vt:lpstr>
      <vt:lpstr>What do we mean by poor reporting?</vt:lpstr>
      <vt:lpstr>Taxonomy of poor reporting</vt:lpstr>
      <vt:lpstr>Incomplete reporting of research is  very common </vt:lpstr>
      <vt:lpstr>Incomplete reporting of research is  very common</vt:lpstr>
      <vt:lpstr>PowerPoint Presentation</vt:lpstr>
      <vt:lpstr>Ecological studies</vt:lpstr>
      <vt:lpstr>“Spin”</vt:lpstr>
      <vt:lpstr>Inconsistency between sources</vt:lpstr>
      <vt:lpstr>Consequences of inadequate  reporting</vt:lpstr>
      <vt:lpstr>Poor reporting is a serious problem for systematic reviews and clinical guidelines </vt:lpstr>
      <vt:lpstr>We need research we can rely on</vt:lpstr>
      <vt:lpstr>Reporting research is not new concern, but it is a relatively neglected one</vt:lpstr>
      <vt:lpstr>PowerPoint Presentation</vt:lpstr>
      <vt:lpstr>PowerPoint Presentation</vt:lpstr>
    </vt:vector>
  </TitlesOfParts>
  <Company>Cancer Research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file has the right logos!!</dc:title>
  <dc:creator>altman</dc:creator>
  <cp:lastModifiedBy>Iveta</cp:lastModifiedBy>
  <cp:revision>156</cp:revision>
  <cp:lastPrinted>2012-10-09T08:18:51Z</cp:lastPrinted>
  <dcterms:created xsi:type="dcterms:W3CDTF">2008-03-10T21:26:54Z</dcterms:created>
  <dcterms:modified xsi:type="dcterms:W3CDTF">2013-10-13T12:22:13Z</dcterms:modified>
</cp:coreProperties>
</file>